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7" r:id="rId5"/>
    <p:sldId id="446" r:id="rId6"/>
    <p:sldId id="434" r:id="rId7"/>
    <p:sldId id="479" r:id="rId8"/>
    <p:sldId id="520" r:id="rId9"/>
    <p:sldId id="480" r:id="rId10"/>
    <p:sldId id="513" r:id="rId11"/>
    <p:sldId id="481" r:id="rId12"/>
    <p:sldId id="482" r:id="rId13"/>
    <p:sldId id="524" r:id="rId14"/>
    <p:sldId id="483" r:id="rId15"/>
    <p:sldId id="485" r:id="rId16"/>
    <p:sldId id="484" r:id="rId17"/>
    <p:sldId id="486" r:id="rId18"/>
    <p:sldId id="487" r:id="rId19"/>
    <p:sldId id="505" r:id="rId20"/>
    <p:sldId id="515" r:id="rId21"/>
    <p:sldId id="490" r:id="rId22"/>
    <p:sldId id="491" r:id="rId23"/>
    <p:sldId id="492" r:id="rId24"/>
    <p:sldId id="493" r:id="rId25"/>
    <p:sldId id="516" r:id="rId26"/>
    <p:sldId id="519" r:id="rId27"/>
    <p:sldId id="525" r:id="rId28"/>
    <p:sldId id="521" r:id="rId29"/>
    <p:sldId id="523" r:id="rId30"/>
    <p:sldId id="511" r:id="rId31"/>
    <p:sldId id="502" r:id="rId32"/>
    <p:sldId id="517" r:id="rId33"/>
    <p:sldId id="508" r:id="rId34"/>
    <p:sldId id="514" r:id="rId35"/>
    <p:sldId id="458" r:id="rId36"/>
    <p:sldId id="518" r:id="rId3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B63252-95E6-4105-0AFF-7C3182069042}" name="Gabriel Villalobos" initials="GV" userId="eaddcaba7b15f9d0" providerId="Windows Live"/>
  <p188:author id="{E0D49BB5-C85F-335B-142E-86C12B503795}" name="Cristian Crespo" initials="CC" userId="Cristian Crespo" providerId="None"/>
  <p188:author id="{04EFE6BF-3C69-B1BE-B340-AA9E29ACDF4C}" name="Camila Rojas" initials="CR" userId="Camila Roja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an Crespo" initials="CC" lastIdx="11" clrIdx="0">
    <p:extLst>
      <p:ext uri="{19B8F6BF-5375-455C-9EA6-DF929625EA0E}">
        <p15:presenceInfo xmlns:p15="http://schemas.microsoft.com/office/powerpoint/2012/main" userId="Cristian Crespo" providerId="None"/>
      </p:ext>
    </p:extLst>
  </p:cmAuthor>
  <p:cmAuthor id="2" name="DOMINIQUE PAZ KEIM MARTINEZ" initials="DPKM" lastIdx="5" clrIdx="1">
    <p:extLst>
      <p:ext uri="{19B8F6BF-5375-455C-9EA6-DF929625EA0E}">
        <p15:presenceInfo xmlns:p15="http://schemas.microsoft.com/office/powerpoint/2012/main" userId="DOMINIQUE PAZ KEIM MARTINEZ" providerId="None"/>
      </p:ext>
    </p:extLst>
  </p:cmAuthor>
  <p:cmAuthor id="3" name="Cristian Crespo" initials="CC [2]" lastIdx="2" clrIdx="2">
    <p:extLst>
      <p:ext uri="{19B8F6BF-5375-455C-9EA6-DF929625EA0E}">
        <p15:presenceInfo xmlns:p15="http://schemas.microsoft.com/office/powerpoint/2012/main" userId="96e978b8bc025bad" providerId="Windows Live"/>
      </p:ext>
    </p:extLst>
  </p:cmAuthor>
  <p:cmAuthor id="4" name="CAMILA ALEJANDRA ROJAS NÚÑEZ" initials="CARN" lastIdx="6" clrIdx="3">
    <p:extLst>
      <p:ext uri="{19B8F6BF-5375-455C-9EA6-DF929625EA0E}">
        <p15:presenceInfo xmlns:p15="http://schemas.microsoft.com/office/powerpoint/2012/main" userId="CAMILA ALEJANDRA ROJAS NÚÑ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C"/>
    <a:srgbClr val="C3C3C3"/>
    <a:srgbClr val="8C8C8C"/>
    <a:srgbClr val="217DE3"/>
    <a:srgbClr val="979797"/>
    <a:srgbClr val="8A8A8A"/>
    <a:srgbClr val="8D8D8D"/>
    <a:srgbClr val="B3B3B3"/>
    <a:srgbClr val="808080"/>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9" autoAdjust="0"/>
    <p:restoredTop sz="94249" autoAdjust="0"/>
  </p:normalViewPr>
  <p:slideViewPr>
    <p:cSldViewPr snapToGrid="0">
      <p:cViewPr varScale="1">
        <p:scale>
          <a:sx n="60" d="100"/>
          <a:sy n="60" d="100"/>
        </p:scale>
        <p:origin x="70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PAZ KEIM MARTINEZ" userId="ac246ff0-194d-4750-a68d-5e48ca3db22b" providerId="ADAL" clId="{DEC9AD9E-5884-4E96-B59B-946648A06AAB}"/>
    <pc:docChg chg="modSld">
      <pc:chgData name="DOMINIQUE PAZ KEIM MARTINEZ" userId="ac246ff0-194d-4750-a68d-5e48ca3db22b" providerId="ADAL" clId="{DEC9AD9E-5884-4E96-B59B-946648A06AAB}" dt="2023-01-19T18:50:13.684" v="0" actId="20577"/>
      <pc:docMkLst>
        <pc:docMk/>
      </pc:docMkLst>
      <pc:sldChg chg="modSp">
        <pc:chgData name="DOMINIQUE PAZ KEIM MARTINEZ" userId="ac246ff0-194d-4750-a68d-5e48ca3db22b" providerId="ADAL" clId="{DEC9AD9E-5884-4E96-B59B-946648A06AAB}" dt="2023-01-19T18:50:13.684" v="0" actId="20577"/>
        <pc:sldMkLst>
          <pc:docMk/>
          <pc:sldMk cId="723425317" sldId="511"/>
        </pc:sldMkLst>
        <pc:spChg chg="mod">
          <ac:chgData name="DOMINIQUE PAZ KEIM MARTINEZ" userId="ac246ff0-194d-4750-a68d-5e48ca3db22b" providerId="ADAL" clId="{DEC9AD9E-5884-4E96-B59B-946648A06AAB}" dt="2023-01-19T18:50:13.684" v="0" actId="20577"/>
          <ac:spMkLst>
            <pc:docMk/>
            <pc:sldMk cId="723425317" sldId="511"/>
            <ac:spMk id="15" creationId="{DBA354FC-E990-5F62-5E32-4282AE11099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iika\Desktop\Datos%20FITAM\encuesta_espectaculos_publicos_2014-2019%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ownloads\AUDIENCIAS_FITA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mila%20Rojas\Desktop\Gr&#225;ficos%20Va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mila%20Rojas\Desktop\Gr&#225;ficos%20Va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valentina\Downloads\Gra&#769;fico%20Vale%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ownloads\LOCATARIOS_FITAM_202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v>Asistentes Pagados (Promedio)</c:v>
          </c:tx>
          <c:spPr>
            <a:solidFill>
              <a:srgbClr val="217DE3"/>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7D-41E4-BB6D-3971CEED880B}"/>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Resumen!$B$28:$M$28</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Resumen!$B$24:$M$24</c:f>
              <c:numCache>
                <c:formatCode>General</c:formatCode>
                <c:ptCount val="12"/>
                <c:pt idx="0">
                  <c:v>82830</c:v>
                </c:pt>
                <c:pt idx="1">
                  <c:v>13658.333333333334</c:v>
                </c:pt>
                <c:pt idx="2">
                  <c:v>47559.333333333336</c:v>
                </c:pt>
                <c:pt idx="3">
                  <c:v>66445.666666666672</c:v>
                </c:pt>
                <c:pt idx="4">
                  <c:v>75265.333333333328</c:v>
                </c:pt>
                <c:pt idx="5">
                  <c:v>74669.166666666672</c:v>
                </c:pt>
                <c:pt idx="6">
                  <c:v>129964.5</c:v>
                </c:pt>
                <c:pt idx="7">
                  <c:v>144417.33333333334</c:v>
                </c:pt>
                <c:pt idx="8">
                  <c:v>63068.833333333336</c:v>
                </c:pt>
                <c:pt idx="9">
                  <c:v>66420.666666666672</c:v>
                </c:pt>
                <c:pt idx="10">
                  <c:v>61443.833333333336</c:v>
                </c:pt>
                <c:pt idx="11">
                  <c:v>55192.5</c:v>
                </c:pt>
              </c:numCache>
            </c:numRef>
          </c:val>
          <c:extLst>
            <c:ext xmlns:c16="http://schemas.microsoft.com/office/drawing/2014/chart" uri="{C3380CC4-5D6E-409C-BE32-E72D297353CC}">
              <c16:uniqueId val="{00000000-D06C-415C-B075-4FE1328FBB68}"/>
            </c:ext>
          </c:extLst>
        </c:ser>
        <c:ser>
          <c:idx val="1"/>
          <c:order val="1"/>
          <c:tx>
            <c:v>Asistentes Gratuitos (Promedio)</c:v>
          </c:tx>
          <c:spPr>
            <a:solidFill>
              <a:schemeClr val="accent1">
                <a:lumMod val="40000"/>
                <a:lumOff val="6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7D-41E4-BB6D-3971CEED880B}"/>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Resumen!$B$28:$M$28</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Resumen!$B$37:$M$37</c:f>
              <c:numCache>
                <c:formatCode>General</c:formatCode>
                <c:ptCount val="12"/>
                <c:pt idx="0">
                  <c:v>124040.5</c:v>
                </c:pt>
                <c:pt idx="1">
                  <c:v>11615</c:v>
                </c:pt>
                <c:pt idx="2">
                  <c:v>21519.666666666668</c:v>
                </c:pt>
                <c:pt idx="3">
                  <c:v>46389.333333333336</c:v>
                </c:pt>
                <c:pt idx="4">
                  <c:v>30303.5</c:v>
                </c:pt>
                <c:pt idx="5">
                  <c:v>27888.666666666668</c:v>
                </c:pt>
                <c:pt idx="6">
                  <c:v>56530.833333333336</c:v>
                </c:pt>
                <c:pt idx="7">
                  <c:v>56533</c:v>
                </c:pt>
                <c:pt idx="8">
                  <c:v>52110.5</c:v>
                </c:pt>
                <c:pt idx="9">
                  <c:v>55713.666666666664</c:v>
                </c:pt>
                <c:pt idx="10">
                  <c:v>86680</c:v>
                </c:pt>
                <c:pt idx="11">
                  <c:v>46738.833333333336</c:v>
                </c:pt>
              </c:numCache>
            </c:numRef>
          </c:val>
          <c:extLst>
            <c:ext xmlns:c16="http://schemas.microsoft.com/office/drawing/2014/chart" uri="{C3380CC4-5D6E-409C-BE32-E72D297353CC}">
              <c16:uniqueId val="{00000001-D06C-415C-B075-4FE1328FBB68}"/>
            </c:ext>
          </c:extLst>
        </c:ser>
        <c:dLbls>
          <c:showLegendKey val="0"/>
          <c:showVal val="0"/>
          <c:showCatName val="0"/>
          <c:showSerName val="0"/>
          <c:showPercent val="0"/>
          <c:showBubbleSize val="0"/>
        </c:dLbls>
        <c:gapWidth val="70"/>
        <c:axId val="97323424"/>
        <c:axId val="97323840"/>
      </c:barChart>
      <c:catAx>
        <c:axId val="9732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97323840"/>
        <c:crosses val="autoZero"/>
        <c:auto val="1"/>
        <c:lblAlgn val="ctr"/>
        <c:lblOffset val="100"/>
        <c:noMultiLvlLbl val="0"/>
      </c:catAx>
      <c:valAx>
        <c:axId val="97323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L" sz="1200">
                    <a:latin typeface="Arial" panose="020B0604020202020204" pitchFamily="34" charset="0"/>
                    <a:cs typeface="Arial" panose="020B0604020202020204" pitchFamily="34" charset="0"/>
                  </a:rPr>
                  <a:t>Cantidad de asistentes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9732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latin typeface="Franklin Gothic Book" panose="020B0503020102020204" pitchFamily="34" charset="0"/>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5EFD-4016-A44D-695376694AD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Hoja2!$A$3:$A$7</c:f>
              <c:strCache>
                <c:ptCount val="5"/>
                <c:pt idx="0">
                  <c:v>Transporte</c:v>
                </c:pt>
                <c:pt idx="1">
                  <c:v>Comida</c:v>
                </c:pt>
                <c:pt idx="2">
                  <c:v>Compras</c:v>
                </c:pt>
                <c:pt idx="3">
                  <c:v>Tickets</c:v>
                </c:pt>
                <c:pt idx="4">
                  <c:v>Total</c:v>
                </c:pt>
              </c:strCache>
            </c:strRef>
          </c:cat>
          <c:val>
            <c:numRef>
              <c:f>Hoja2!$B$3:$B$7</c:f>
              <c:numCache>
                <c:formatCode>"$"#,##0_);[Red]\("$"#,##0\)</c:formatCode>
                <c:ptCount val="5"/>
                <c:pt idx="0">
                  <c:v>61867279</c:v>
                </c:pt>
                <c:pt idx="1">
                  <c:v>283876714</c:v>
                </c:pt>
                <c:pt idx="2">
                  <c:v>14548454</c:v>
                </c:pt>
                <c:pt idx="3">
                  <c:v>48188648</c:v>
                </c:pt>
                <c:pt idx="4">
                  <c:v>408481096</c:v>
                </c:pt>
              </c:numCache>
            </c:numRef>
          </c:val>
          <c:extLst>
            <c:ext xmlns:c16="http://schemas.microsoft.com/office/drawing/2014/chart" uri="{C3380CC4-5D6E-409C-BE32-E72D297353CC}">
              <c16:uniqueId val="{00000002-5EFD-4016-A44D-695376694AD6}"/>
            </c:ext>
          </c:extLst>
        </c:ser>
        <c:dLbls>
          <c:showLegendKey val="0"/>
          <c:showVal val="0"/>
          <c:showCatName val="0"/>
          <c:showSerName val="0"/>
          <c:showPercent val="0"/>
          <c:showBubbleSize val="0"/>
        </c:dLbls>
        <c:gapWidth val="110"/>
        <c:overlap val="-27"/>
        <c:axId val="1911862192"/>
        <c:axId val="1911872592"/>
      </c:barChart>
      <c:catAx>
        <c:axId val="191186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1911872592"/>
        <c:crosses val="autoZero"/>
        <c:auto val="1"/>
        <c:lblAlgn val="ctr"/>
        <c:lblOffset val="100"/>
        <c:noMultiLvlLbl val="0"/>
      </c:catAx>
      <c:valAx>
        <c:axId val="191187259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L"/>
                  <a:t>Gasto expandido ($MM)</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1911862192"/>
        <c:crosses val="autoZero"/>
        <c:crossBetween val="between"/>
        <c:dispUnits>
          <c:custUnit val="1000000"/>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Hoja1!$B$25</c:f>
              <c:strCache>
                <c:ptCount val="1"/>
                <c:pt idx="0">
                  <c:v>Efecto económico por asistente (USD)</c:v>
                </c:pt>
              </c:strCache>
            </c:strRef>
          </c:tx>
          <c:spPr>
            <a:solidFill>
              <a:schemeClr val="accent1"/>
            </a:solidFill>
            <a:ln>
              <a:noFill/>
            </a:ln>
            <a:effectLst/>
          </c:spPr>
          <c:invertIfNegative val="0"/>
          <c:dPt>
            <c:idx val="4"/>
            <c:invertIfNegative val="0"/>
            <c:bubble3D val="0"/>
            <c:spPr>
              <a:solidFill>
                <a:srgbClr val="8C8C8C"/>
              </a:solidFill>
              <a:ln>
                <a:noFill/>
              </a:ln>
              <a:effectLst/>
            </c:spPr>
            <c:extLst>
              <c:ext xmlns:c16="http://schemas.microsoft.com/office/drawing/2014/chart" uri="{C3380CC4-5D6E-409C-BE32-E72D297353CC}">
                <c16:uniqueId val="{00000000-1C2D-4943-BF5B-09FC8BA62471}"/>
              </c:ext>
            </c:extLst>
          </c:dPt>
          <c:dPt>
            <c:idx val="5"/>
            <c:invertIfNegative val="0"/>
            <c:bubble3D val="0"/>
            <c:spPr>
              <a:solidFill>
                <a:srgbClr val="8C8C8C"/>
              </a:solidFill>
              <a:ln>
                <a:noFill/>
              </a:ln>
              <a:effectLst/>
            </c:spPr>
            <c:extLst>
              <c:ext xmlns:c16="http://schemas.microsoft.com/office/drawing/2014/chart" uri="{C3380CC4-5D6E-409C-BE32-E72D297353CC}">
                <c16:uniqueId val="{00000003-7C74-4CB3-BB10-0C224346F12B}"/>
              </c:ext>
            </c:extLst>
          </c:dPt>
          <c:dLbls>
            <c:dLbl>
              <c:idx val="5"/>
              <c:layout>
                <c:manualLayout>
                  <c:x val="3.4314906273695783E-3"/>
                  <c:y val="0.4944448713636456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74-4CB3-BB10-0C224346F12B}"/>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Hoja1!$A$26:$A$31</c:f>
              <c:strCache>
                <c:ptCount val="6"/>
                <c:pt idx="0">
                  <c:v>Santiago a Mil 2022</c:v>
                </c:pt>
                <c:pt idx="1">
                  <c:v>Cine de Valdivia</c:v>
                </c:pt>
                <c:pt idx="2">
                  <c:v>Cine de Huelva</c:v>
                </c:pt>
                <c:pt idx="3">
                  <c:v>Festival Internacional de Edimburgo</c:v>
                </c:pt>
                <c:pt idx="4">
                  <c:v>Festival de Cali</c:v>
                </c:pt>
                <c:pt idx="5">
                  <c:v>Lollapalooza Chile</c:v>
                </c:pt>
              </c:strCache>
            </c:strRef>
          </c:cat>
          <c:val>
            <c:numRef>
              <c:f>Hoja1!$B$26:$B$31</c:f>
              <c:numCache>
                <c:formatCode>_-[$$-409]* #,##0_ ;_-[$$-409]* \-#,##0\ ;_-[$$-409]* "-"_ ;_-@_ </c:formatCode>
                <c:ptCount val="6"/>
                <c:pt idx="0">
                  <c:v>129</c:v>
                </c:pt>
                <c:pt idx="1">
                  <c:v>162</c:v>
                </c:pt>
                <c:pt idx="2">
                  <c:v>275</c:v>
                </c:pt>
                <c:pt idx="3">
                  <c:v>417</c:v>
                </c:pt>
                <c:pt idx="4">
                  <c:v>429</c:v>
                </c:pt>
                <c:pt idx="5">
                  <c:v>842</c:v>
                </c:pt>
              </c:numCache>
            </c:numRef>
          </c:val>
          <c:extLst>
            <c:ext xmlns:c16="http://schemas.microsoft.com/office/drawing/2014/chart" uri="{C3380CC4-5D6E-409C-BE32-E72D297353CC}">
              <c16:uniqueId val="{00000000-7C74-4CB3-BB10-0C224346F12B}"/>
            </c:ext>
          </c:extLst>
        </c:ser>
        <c:dLbls>
          <c:dLblPos val="ctr"/>
          <c:showLegendKey val="0"/>
          <c:showVal val="1"/>
          <c:showCatName val="0"/>
          <c:showSerName val="0"/>
          <c:showPercent val="0"/>
          <c:showBubbleSize val="0"/>
        </c:dLbls>
        <c:gapWidth val="182"/>
        <c:axId val="776093407"/>
        <c:axId val="1464070623"/>
      </c:barChart>
      <c:lineChart>
        <c:grouping val="standard"/>
        <c:varyColors val="0"/>
        <c:ser>
          <c:idx val="1"/>
          <c:order val="1"/>
          <c:tx>
            <c:strRef>
              <c:f>Hoja1!$C$25</c:f>
              <c:strCache>
                <c:ptCount val="1"/>
                <c:pt idx="0">
                  <c:v>% gasto directo como parte del efecto total</c:v>
                </c:pt>
              </c:strCache>
            </c:strRef>
          </c:tx>
          <c:spPr>
            <a:ln w="28575" cap="rnd">
              <a:solidFill>
                <a:schemeClr val="accent2"/>
              </a:solidFill>
              <a:round/>
            </a:ln>
            <a:effectLst/>
          </c:spPr>
          <c:marker>
            <c:symbol val="none"/>
          </c:marker>
          <c:dLbls>
            <c:dLbl>
              <c:idx val="5"/>
              <c:layout>
                <c:manualLayout>
                  <c:x val="-3.362860814822323E-2"/>
                  <c:y val="-3.7330934747289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74-4CB3-BB10-0C224346F12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Hoja1!$A$26:$A$31</c:f>
              <c:strCache>
                <c:ptCount val="6"/>
                <c:pt idx="0">
                  <c:v>Santiago a Mil 2022</c:v>
                </c:pt>
                <c:pt idx="1">
                  <c:v>Cine de Valdivia</c:v>
                </c:pt>
                <c:pt idx="2">
                  <c:v>Cine de Huelva</c:v>
                </c:pt>
                <c:pt idx="3">
                  <c:v>Festival Internacional de Edimburgo</c:v>
                </c:pt>
                <c:pt idx="4">
                  <c:v>Festival de Cali</c:v>
                </c:pt>
                <c:pt idx="5">
                  <c:v>Lollapalooza Chile</c:v>
                </c:pt>
              </c:strCache>
            </c:strRef>
          </c:cat>
          <c:val>
            <c:numRef>
              <c:f>Hoja1!$C$26:$C$31</c:f>
              <c:numCache>
                <c:formatCode>0%</c:formatCode>
                <c:ptCount val="6"/>
                <c:pt idx="0">
                  <c:v>0.55000000000000004</c:v>
                </c:pt>
                <c:pt idx="1">
                  <c:v>0.48</c:v>
                </c:pt>
                <c:pt idx="2">
                  <c:v>0.4</c:v>
                </c:pt>
                <c:pt idx="3">
                  <c:v>0.01</c:v>
                </c:pt>
                <c:pt idx="4">
                  <c:v>0.04</c:v>
                </c:pt>
                <c:pt idx="5">
                  <c:v>0.28999999999999998</c:v>
                </c:pt>
              </c:numCache>
            </c:numRef>
          </c:val>
          <c:smooth val="0"/>
          <c:extLst>
            <c:ext xmlns:c16="http://schemas.microsoft.com/office/drawing/2014/chart" uri="{C3380CC4-5D6E-409C-BE32-E72D297353CC}">
              <c16:uniqueId val="{00000001-7C74-4CB3-BB10-0C224346F12B}"/>
            </c:ext>
          </c:extLst>
        </c:ser>
        <c:dLbls>
          <c:dLblPos val="ctr"/>
          <c:showLegendKey val="0"/>
          <c:showVal val="1"/>
          <c:showCatName val="0"/>
          <c:showSerName val="0"/>
          <c:showPercent val="0"/>
          <c:showBubbleSize val="0"/>
        </c:dLbls>
        <c:marker val="1"/>
        <c:smooth val="0"/>
        <c:axId val="1549556639"/>
        <c:axId val="1447609871"/>
      </c:lineChart>
      <c:catAx>
        <c:axId val="77609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464070623"/>
        <c:crosses val="autoZero"/>
        <c:auto val="1"/>
        <c:lblAlgn val="ctr"/>
        <c:lblOffset val="100"/>
        <c:noMultiLvlLbl val="0"/>
      </c:catAx>
      <c:valAx>
        <c:axId val="1464070623"/>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title>
        <c:numFmt formatCode="_-[$$-409]* #,##0_ ;_-[$$-409]* \-#,##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776093407"/>
        <c:crosses val="autoZero"/>
        <c:crossBetween val="between"/>
      </c:valAx>
      <c:valAx>
        <c:axId val="1447609871"/>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549556639"/>
        <c:crosses val="max"/>
        <c:crossBetween val="between"/>
      </c:valAx>
      <c:catAx>
        <c:axId val="1549556639"/>
        <c:scaling>
          <c:orientation val="minMax"/>
        </c:scaling>
        <c:delete val="1"/>
        <c:axPos val="b"/>
        <c:numFmt formatCode="General" sourceLinked="1"/>
        <c:majorTickMark val="out"/>
        <c:minorTickMark val="none"/>
        <c:tickLblPos val="nextTo"/>
        <c:crossAx val="1447609871"/>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sz="1400"/>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Impacto económico total</c:v>
          </c:tx>
          <c:spPr>
            <a:solidFill>
              <a:srgbClr val="217DE3"/>
            </a:solidFill>
            <a:ln>
              <a:noFill/>
            </a:ln>
            <a:effectLst/>
          </c:spPr>
          <c:invertIfNegative val="0"/>
          <c:dLbls>
            <c:dLbl>
              <c:idx val="0"/>
              <c:tx>
                <c:rich>
                  <a:bodyPr/>
                  <a:lstStyle/>
                  <a:p>
                    <a:r>
                      <a:rPr lang="en-US" baseline="0" dirty="0"/>
                      <a:t> </a:t>
                    </a:r>
                    <a:fld id="{A8280A09-B5FF-4A4B-AA75-0C753E14AD5C}" type="VALUE">
                      <a:rPr lang="en-US" baseline="0"/>
                      <a:pPr/>
                      <a:t>[VALOR]</a:t>
                    </a:fld>
                    <a:endParaRPr lang="en-US" baseline="0" dirty="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4B79-41D6-AFAC-67786D381FB4}"/>
                </c:ext>
              </c:extLst>
            </c:dLbl>
            <c:dLbl>
              <c:idx val="1"/>
              <c:tx>
                <c:rich>
                  <a:bodyPr/>
                  <a:lstStyle/>
                  <a:p>
                    <a:r>
                      <a:rPr lang="en-US" baseline="0" dirty="0"/>
                      <a:t> </a:t>
                    </a:r>
                    <a:fld id="{B3864E3B-B35F-4F27-9072-8C8E994C1832}" type="VALUE">
                      <a:rPr lang="en-US" baseline="0"/>
                      <a:pPr/>
                      <a:t>[VALOR]</a:t>
                    </a:fld>
                    <a:endParaRPr lang="en-US" baseline="0" dirty="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4B79-41D6-AFAC-67786D381FB4}"/>
                </c:ext>
              </c:extLst>
            </c:dLbl>
            <c:dLbl>
              <c:idx val="2"/>
              <c:tx>
                <c:rich>
                  <a:bodyPr/>
                  <a:lstStyle/>
                  <a:p>
                    <a:fld id="{B2083F3E-71A2-4C18-A026-09F5CF4EA5AB}" type="VALUE">
                      <a:rPr lang="en-US" baseline="0" smtClean="0"/>
                      <a:pPr/>
                      <a:t>[VALOR]</a:t>
                    </a:fld>
                    <a:endParaRPr lang="es-CL"/>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4B79-41D6-AFAC-67786D381FB4}"/>
                </c:ext>
              </c:extLst>
            </c:dLbl>
            <c:dLbl>
              <c:idx val="3"/>
              <c:tx>
                <c:rich>
                  <a:bodyPr/>
                  <a:lstStyle/>
                  <a:p>
                    <a:r>
                      <a:rPr lang="en-US" baseline="0" dirty="0"/>
                      <a:t> </a:t>
                    </a:r>
                    <a:fld id="{26E4F140-BB1D-47A7-A9D2-BF4B49C14479}" type="VALUE">
                      <a:rPr lang="en-US" baseline="0"/>
                      <a:pPr/>
                      <a:t>[VALOR]</a:t>
                    </a:fld>
                    <a:endParaRPr lang="en-US" baseline="0" dirty="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4B79-41D6-AFAC-67786D381FB4}"/>
                </c:ext>
              </c:extLst>
            </c:dLbl>
            <c:numFmt formatCode="_(&quot;$&quot;* #,##0_);_(&quot;$&quot;* \(#,##0\);_(&quot;$&quot;* &quot;-&quot;_);_(@_)"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Hoja1!$K$2:$K$4</c:f>
              <c:numCache>
                <c:formatCode>#,##0</c:formatCode>
                <c:ptCount val="3"/>
                <c:pt idx="0">
                  <c:v>73111</c:v>
                </c:pt>
                <c:pt idx="1">
                  <c:v>205000</c:v>
                </c:pt>
                <c:pt idx="2">
                  <c:v>500000</c:v>
                </c:pt>
              </c:numCache>
            </c:numRef>
          </c:cat>
          <c:val>
            <c:numRef>
              <c:f>Hoja1!$L$2:$L$4</c:f>
              <c:numCache>
                <c:formatCode>_("$"* #,##0_);_("$"* \(#,##0\);_("$"* "-"_);_(@_)</c:formatCode>
                <c:ptCount val="3"/>
                <c:pt idx="0">
                  <c:v>4590375.6738184961</c:v>
                </c:pt>
                <c:pt idx="1">
                  <c:v>5628004.8021270065</c:v>
                </c:pt>
                <c:pt idx="2">
                  <c:v>7948900.3495267946</c:v>
                </c:pt>
              </c:numCache>
            </c:numRef>
          </c:val>
          <c:extLst>
            <c:ext xmlns:c15="http://schemas.microsoft.com/office/drawing/2012/chart" uri="{02D57815-91ED-43cb-92C2-25804820EDAC}">
              <c15:datalabelsRange>
                <c15:f>Hoja1!$N$6:$N$9</c15:f>
                <c15:dlblRangeCache>
                  <c:ptCount val="4"/>
                  <c:pt idx="0">
                    <c:v>(14.2%)</c:v>
                  </c:pt>
                  <c:pt idx="1">
                    <c:v>(30.0%)</c:v>
                  </c:pt>
                  <c:pt idx="2">
                    <c:v>(50.4%)</c:v>
                  </c:pt>
                  <c:pt idx="3">
                    <c:v>(87.5%)</c:v>
                  </c:pt>
                </c15:dlblRangeCache>
              </c15:datalabelsRange>
            </c:ext>
            <c:ext xmlns:c16="http://schemas.microsoft.com/office/drawing/2014/chart" uri="{C3380CC4-5D6E-409C-BE32-E72D297353CC}">
              <c16:uniqueId val="{00000004-4B79-41D6-AFAC-67786D381FB4}"/>
            </c:ext>
          </c:extLst>
        </c:ser>
        <c:ser>
          <c:idx val="1"/>
          <c:order val="1"/>
          <c:tx>
            <c:v>Efecto indirecto (+ parte inducido)</c:v>
          </c:tx>
          <c:spPr>
            <a:solidFill>
              <a:schemeClr val="accent2"/>
            </a:solidFill>
            <a:ln>
              <a:noFill/>
            </a:ln>
            <a:effectLst/>
          </c:spPr>
          <c:invertIfNegative val="0"/>
          <c:dLbls>
            <c:delete val="1"/>
          </c:dLbls>
          <c:cat>
            <c:numRef>
              <c:f>Hoja1!$K$2:$K$4</c:f>
              <c:numCache>
                <c:formatCode>#,##0</c:formatCode>
                <c:ptCount val="3"/>
                <c:pt idx="0">
                  <c:v>73111</c:v>
                </c:pt>
                <c:pt idx="1">
                  <c:v>205000</c:v>
                </c:pt>
                <c:pt idx="2">
                  <c:v>500000</c:v>
                </c:pt>
              </c:numCache>
            </c:numRef>
          </c:cat>
          <c:val>
            <c:numRef>
              <c:f>Hoja1!$M$2:$M$4</c:f>
              <c:numCache>
                <c:formatCode>_("$"* #,##0_);_("$"* \(#,##0\);_("$"* "-"_);_(@_)</c:formatCode>
                <c:ptCount val="3"/>
                <c:pt idx="0">
                  <c:v>650370.51432694716</c:v>
                </c:pt>
                <c:pt idx="1">
                  <c:v>1687999.6426354579</c:v>
                </c:pt>
                <c:pt idx="2">
                  <c:v>4008895.1900352458</c:v>
                </c:pt>
              </c:numCache>
            </c:numRef>
          </c:val>
          <c:extLst>
            <c:ext xmlns:c16="http://schemas.microsoft.com/office/drawing/2014/chart" uri="{C3380CC4-5D6E-409C-BE32-E72D297353CC}">
              <c16:uniqueId val="{00000005-4B79-41D6-AFAC-67786D381FB4}"/>
            </c:ext>
          </c:extLst>
        </c:ser>
        <c:ser>
          <c:idx val="2"/>
          <c:order val="2"/>
          <c:spPr>
            <a:solidFill>
              <a:schemeClr val="accent3"/>
            </a:solidFill>
            <a:ln>
              <a:noFill/>
            </a:ln>
            <a:effectLst/>
          </c:spPr>
          <c:invertIfNegative val="0"/>
          <c:dLbls>
            <c:delete val="1"/>
          </c:dLbls>
          <c:cat>
            <c:numRef>
              <c:f>Hoja1!$K$2:$K$4</c:f>
              <c:numCache>
                <c:formatCode>#,##0</c:formatCode>
                <c:ptCount val="3"/>
                <c:pt idx="0">
                  <c:v>73111</c:v>
                </c:pt>
                <c:pt idx="1">
                  <c:v>205000</c:v>
                </c:pt>
                <c:pt idx="2">
                  <c:v>500000</c:v>
                </c:pt>
              </c:numCache>
            </c:numRef>
          </c:cat>
          <c:val>
            <c:numRef>
              <c:f>Hoja1!$N$2:$N$4</c:f>
              <c:numCache>
                <c:formatCode>\(#,#00%\)</c:formatCode>
                <c:ptCount val="3"/>
                <c:pt idx="0">
                  <c:v>0.14168132644053022</c:v>
                </c:pt>
                <c:pt idx="1">
                  <c:v>0.29992860738098659</c:v>
                </c:pt>
                <c:pt idx="2">
                  <c:v>0.50433330570987711</c:v>
                </c:pt>
              </c:numCache>
            </c:numRef>
          </c:val>
          <c:extLst>
            <c:ext xmlns:c16="http://schemas.microsoft.com/office/drawing/2014/chart" uri="{C3380CC4-5D6E-409C-BE32-E72D297353CC}">
              <c16:uniqueId val="{00000006-4B79-41D6-AFAC-67786D381FB4}"/>
            </c:ext>
          </c:extLst>
        </c:ser>
        <c:dLbls>
          <c:dLblPos val="outEnd"/>
          <c:showLegendKey val="0"/>
          <c:showVal val="1"/>
          <c:showCatName val="0"/>
          <c:showSerName val="0"/>
          <c:showPercent val="0"/>
          <c:showBubbleSize val="0"/>
        </c:dLbls>
        <c:gapWidth val="154"/>
        <c:overlap val="100"/>
        <c:axId val="1170625568"/>
        <c:axId val="1170627232"/>
      </c:barChart>
      <c:catAx>
        <c:axId val="11706255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L"/>
                  <a:t>Cantidad de asistentes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170627232"/>
        <c:crosses val="autoZero"/>
        <c:auto val="1"/>
        <c:lblAlgn val="ctr"/>
        <c:lblOffset val="100"/>
        <c:noMultiLvlLbl val="0"/>
      </c:catAx>
      <c:valAx>
        <c:axId val="1170627232"/>
        <c:scaling>
          <c:orientation val="minMax"/>
          <c:min val="0.1"/>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L"/>
                  <a:t>Pesos Chilenos en miles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17062556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17E-9D4B-9C15-800640B7FB01}"/>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B17E-9D4B-9C15-800640B7FB0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4-B17E-9D4B-9C15-800640B7FB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3F-D646-9DDF-B1A0295C51D0}"/>
              </c:ext>
            </c:extLst>
          </c:dPt>
          <c:dLbls>
            <c:dLbl>
              <c:idx val="0"/>
              <c:layout>
                <c:manualLayout>
                  <c:x val="-0.19323642908797137"/>
                  <c:y val="0.14560243045788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7E-9D4B-9C15-800640B7FB01}"/>
                </c:ext>
              </c:extLst>
            </c:dLbl>
            <c:dLbl>
              <c:idx val="1"/>
              <c:layout>
                <c:manualLayout>
                  <c:x val="0.17231537629484292"/>
                  <c:y val="-0.201067046261989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7E-9D4B-9C15-800640B7FB01}"/>
                </c:ext>
              </c:extLst>
            </c:dLbl>
            <c:dLbl>
              <c:idx val="2"/>
              <c:layout>
                <c:manualLayout>
                  <c:x val="9.9773475378799506E-2"/>
                  <c:y val="0.1744718573469347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17E-9D4B-9C15-800640B7FB0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s-C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3"/>
                <c:pt idx="0">
                  <c:v>Más de 3 años</c:v>
                </c:pt>
                <c:pt idx="1">
                  <c:v>Menos de 3 años</c:v>
                </c:pt>
                <c:pt idx="2">
                  <c:v>Nunca</c:v>
                </c:pt>
              </c:strCache>
            </c:strRef>
          </c:cat>
          <c:val>
            <c:numRef>
              <c:f>Hoja1!$B$2:$B$5</c:f>
              <c:numCache>
                <c:formatCode>0%</c:formatCode>
                <c:ptCount val="4"/>
                <c:pt idx="0" formatCode="0.00%">
                  <c:v>0.32</c:v>
                </c:pt>
                <c:pt idx="1">
                  <c:v>0.56999999999999995</c:v>
                </c:pt>
                <c:pt idx="2">
                  <c:v>0.11</c:v>
                </c:pt>
              </c:numCache>
            </c:numRef>
          </c:val>
          <c:extLst>
            <c:ext xmlns:c16="http://schemas.microsoft.com/office/drawing/2014/chart" uri="{C3380CC4-5D6E-409C-BE32-E72D297353CC}">
              <c16:uniqueId val="{00000000-B17E-9D4B-9C15-800640B7FB0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manualLayout>
          <c:xMode val="edge"/>
          <c:yMode val="edge"/>
          <c:x val="5.0837009501212442E-2"/>
          <c:y val="0.89016248239228113"/>
          <c:w val="0.89393359792561833"/>
          <c:h val="0.109837517607718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F80-43F1-9C89-A7429EB7828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F80-43F1-9C89-A7429EB7828F}"/>
              </c:ext>
            </c:extLst>
          </c:dPt>
          <c:dPt>
            <c:idx val="2"/>
            <c:bubble3D val="0"/>
            <c:spPr>
              <a:solidFill>
                <a:srgbClr val="217DE3"/>
              </a:solidFill>
              <a:ln w="19050">
                <a:solidFill>
                  <a:schemeClr val="lt1"/>
                </a:solidFill>
              </a:ln>
              <a:effectLst/>
            </c:spPr>
            <c:extLst>
              <c:ext xmlns:c16="http://schemas.microsoft.com/office/drawing/2014/chart" uri="{C3380CC4-5D6E-409C-BE32-E72D297353CC}">
                <c16:uniqueId val="{00000005-7F80-43F1-9C89-A7429EB7828F}"/>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7F80-43F1-9C89-A7429EB7828F}"/>
              </c:ext>
            </c:extLst>
          </c:dPt>
          <c:dPt>
            <c:idx val="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9-7F80-43F1-9C89-A7429EB7828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CL"/>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Motivación!$A$21:$A$25</c:f>
              <c:strCache>
                <c:ptCount val="5"/>
                <c:pt idx="0">
                  <c:v>Falta de dinero</c:v>
                </c:pt>
                <c:pt idx="1">
                  <c:v>Falta de información</c:v>
                </c:pt>
                <c:pt idx="2">
                  <c:v>Falta de tiempo</c:v>
                </c:pt>
                <c:pt idx="3">
                  <c:v>No tiene quien le acompañe</c:v>
                </c:pt>
                <c:pt idx="4">
                  <c:v>Por lejanía</c:v>
                </c:pt>
              </c:strCache>
            </c:strRef>
          </c:cat>
          <c:val>
            <c:numRef>
              <c:f>Motivación!$C$21:$C$25</c:f>
              <c:numCache>
                <c:formatCode>0%</c:formatCode>
                <c:ptCount val="5"/>
                <c:pt idx="0">
                  <c:v>0.26315789473684209</c:v>
                </c:pt>
                <c:pt idx="1">
                  <c:v>0.10526315789473684</c:v>
                </c:pt>
                <c:pt idx="2">
                  <c:v>0.47368421052631576</c:v>
                </c:pt>
                <c:pt idx="3">
                  <c:v>5.2631578947368418E-2</c:v>
                </c:pt>
                <c:pt idx="4">
                  <c:v>0.10526315789473684</c:v>
                </c:pt>
              </c:numCache>
            </c:numRef>
          </c:val>
          <c:extLst>
            <c:ext xmlns:c16="http://schemas.microsoft.com/office/drawing/2014/chart" uri="{C3380CC4-5D6E-409C-BE32-E72D297353CC}">
              <c16:uniqueId val="{0000000A-7F80-43F1-9C89-A7429EB7828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971852457188794"/>
          <c:y val="3.2245168533516513E-2"/>
          <c:w val="0.50941140793455819"/>
          <c:h val="0.83349467458462134"/>
        </c:manualLayout>
      </c:layout>
      <c:barChart>
        <c:barDir val="bar"/>
        <c:grouping val="percentStacked"/>
        <c:varyColors val="0"/>
        <c:ser>
          <c:idx val="0"/>
          <c:order val="0"/>
          <c:tx>
            <c:strRef>
              <c:f>'Aporte al desarrollo cultural'!$B$4</c:f>
              <c:strCache>
                <c:ptCount val="1"/>
                <c:pt idx="0">
                  <c:v>Muy de acuerdo</c:v>
                </c:pt>
              </c:strCache>
            </c:strRef>
          </c:tx>
          <c:spPr>
            <a:solidFill>
              <a:srgbClr val="217DE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'Aporte al desarrollo cultural'!$A$5:$A$9</c:f>
              <c:strCache>
                <c:ptCount val="5"/>
                <c:pt idx="0">
                  <c:v>Ayuda a la economía del barrio/ciudad</c:v>
                </c:pt>
                <c:pt idx="1">
                  <c:v>Aporta a la internacionalización de la cultura nacional</c:v>
                </c:pt>
                <c:pt idx="2">
                  <c:v>Ayuda al turismo cultural</c:v>
                </c:pt>
                <c:pt idx="3">
                  <c:v>Aporta al desarrollo cultural del país</c:v>
                </c:pt>
                <c:pt idx="4">
                  <c:v>Abre oportunidades de acceso a la cultura</c:v>
                </c:pt>
              </c:strCache>
            </c:strRef>
          </c:cat>
          <c:val>
            <c:numRef>
              <c:f>'Aporte al desarrollo cultural'!$B$5:$B$9</c:f>
              <c:numCache>
                <c:formatCode>0%</c:formatCode>
                <c:ptCount val="5"/>
                <c:pt idx="0">
                  <c:v>0.53731343283582089</c:v>
                </c:pt>
                <c:pt idx="1">
                  <c:v>0.79601990049751248</c:v>
                </c:pt>
                <c:pt idx="2">
                  <c:v>0.85074626865671643</c:v>
                </c:pt>
                <c:pt idx="3">
                  <c:v>0.91542288557213936</c:v>
                </c:pt>
                <c:pt idx="4">
                  <c:v>0.94029850746268662</c:v>
                </c:pt>
              </c:numCache>
            </c:numRef>
          </c:val>
          <c:extLst>
            <c:ext xmlns:c16="http://schemas.microsoft.com/office/drawing/2014/chart" uri="{C3380CC4-5D6E-409C-BE32-E72D297353CC}">
              <c16:uniqueId val="{00000000-018F-40B3-9363-B6032099C63E}"/>
            </c:ext>
          </c:extLst>
        </c:ser>
        <c:ser>
          <c:idx val="1"/>
          <c:order val="1"/>
          <c:tx>
            <c:strRef>
              <c:f>'Aporte al desarrollo cultural'!$C$4</c:f>
              <c:strCache>
                <c:ptCount val="1"/>
                <c:pt idx="0">
                  <c:v>De acuerdo</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'Aporte al desarrollo cultural'!$A$5:$A$9</c:f>
              <c:strCache>
                <c:ptCount val="5"/>
                <c:pt idx="0">
                  <c:v>Ayuda a la economía del barrio/ciudad</c:v>
                </c:pt>
                <c:pt idx="1">
                  <c:v>Aporta a la internacionalización de la cultura nacional</c:v>
                </c:pt>
                <c:pt idx="2">
                  <c:v>Ayuda al turismo cultural</c:v>
                </c:pt>
                <c:pt idx="3">
                  <c:v>Aporta al desarrollo cultural del país</c:v>
                </c:pt>
                <c:pt idx="4">
                  <c:v>Abre oportunidades de acceso a la cultura</c:v>
                </c:pt>
              </c:strCache>
            </c:strRef>
          </c:cat>
          <c:val>
            <c:numRef>
              <c:f>'Aporte al desarrollo cultural'!$C$5:$C$9</c:f>
              <c:numCache>
                <c:formatCode>0%</c:formatCode>
                <c:ptCount val="5"/>
                <c:pt idx="0">
                  <c:v>0.27363184079601988</c:v>
                </c:pt>
                <c:pt idx="1">
                  <c:v>0.13930348258706468</c:v>
                </c:pt>
                <c:pt idx="2">
                  <c:v>0.1044776119402985</c:v>
                </c:pt>
                <c:pt idx="3">
                  <c:v>7.4626865671641784E-2</c:v>
                </c:pt>
                <c:pt idx="4">
                  <c:v>4.4776119402985072E-2</c:v>
                </c:pt>
              </c:numCache>
            </c:numRef>
          </c:val>
          <c:extLst>
            <c:ext xmlns:c16="http://schemas.microsoft.com/office/drawing/2014/chart" uri="{C3380CC4-5D6E-409C-BE32-E72D297353CC}">
              <c16:uniqueId val="{00000001-018F-40B3-9363-B6032099C63E}"/>
            </c:ext>
          </c:extLst>
        </c:ser>
        <c:ser>
          <c:idx val="2"/>
          <c:order val="2"/>
          <c:tx>
            <c:strRef>
              <c:f>'Aporte al desarrollo cultural'!$D$4</c:f>
              <c:strCache>
                <c:ptCount val="1"/>
                <c:pt idx="0">
                  <c:v>Ni de acuerdo ni en desacuerdo</c:v>
                </c:pt>
              </c:strCache>
            </c:strRef>
          </c:tx>
          <c:spPr>
            <a:solidFill>
              <a:schemeClr val="accent5">
                <a:lumMod val="60000"/>
                <a:lumOff val="40000"/>
              </a:schemeClr>
            </a:solidFill>
            <a:ln>
              <a:noFill/>
            </a:ln>
            <a:effectLst/>
          </c:spPr>
          <c:invertIfNegative val="0"/>
          <c:cat>
            <c:strRef>
              <c:f>'Aporte al desarrollo cultural'!$A$5:$A$9</c:f>
              <c:strCache>
                <c:ptCount val="5"/>
                <c:pt idx="0">
                  <c:v>Ayuda a la economía del barrio/ciudad</c:v>
                </c:pt>
                <c:pt idx="1">
                  <c:v>Aporta a la internacionalización de la cultura nacional</c:v>
                </c:pt>
                <c:pt idx="2">
                  <c:v>Ayuda al turismo cultural</c:v>
                </c:pt>
                <c:pt idx="3">
                  <c:v>Aporta al desarrollo cultural del país</c:v>
                </c:pt>
                <c:pt idx="4">
                  <c:v>Abre oportunidades de acceso a la cultura</c:v>
                </c:pt>
              </c:strCache>
            </c:strRef>
          </c:cat>
          <c:val>
            <c:numRef>
              <c:f>'Aporte al desarrollo cultural'!$D$5:$D$9</c:f>
              <c:numCache>
                <c:formatCode>0%</c:formatCode>
                <c:ptCount val="5"/>
                <c:pt idx="0">
                  <c:v>0.17412935323383086</c:v>
                </c:pt>
                <c:pt idx="1">
                  <c:v>3.9800995024875621E-2</c:v>
                </c:pt>
                <c:pt idx="2">
                  <c:v>3.9800995024875621E-2</c:v>
                </c:pt>
                <c:pt idx="3">
                  <c:v>4.9751243781094526E-3</c:v>
                </c:pt>
                <c:pt idx="4">
                  <c:v>9.9502487562189053E-3</c:v>
                </c:pt>
              </c:numCache>
            </c:numRef>
          </c:val>
          <c:extLst>
            <c:ext xmlns:c16="http://schemas.microsoft.com/office/drawing/2014/chart" uri="{C3380CC4-5D6E-409C-BE32-E72D297353CC}">
              <c16:uniqueId val="{00000002-018F-40B3-9363-B6032099C63E}"/>
            </c:ext>
          </c:extLst>
        </c:ser>
        <c:ser>
          <c:idx val="3"/>
          <c:order val="3"/>
          <c:tx>
            <c:strRef>
              <c:f>'Aporte al desarrollo cultural'!$E$4</c:f>
              <c:strCache>
                <c:ptCount val="1"/>
                <c:pt idx="0">
                  <c:v>En desacuerdo</c:v>
                </c:pt>
              </c:strCache>
            </c:strRef>
          </c:tx>
          <c:spPr>
            <a:solidFill>
              <a:srgbClr val="BFBFBF"/>
            </a:solidFill>
            <a:ln>
              <a:noFill/>
            </a:ln>
            <a:effectLst/>
          </c:spPr>
          <c:invertIfNegative val="0"/>
          <c:cat>
            <c:strRef>
              <c:f>'Aporte al desarrollo cultural'!$A$5:$A$9</c:f>
              <c:strCache>
                <c:ptCount val="5"/>
                <c:pt idx="0">
                  <c:v>Ayuda a la economía del barrio/ciudad</c:v>
                </c:pt>
                <c:pt idx="1">
                  <c:v>Aporta a la internacionalización de la cultura nacional</c:v>
                </c:pt>
                <c:pt idx="2">
                  <c:v>Ayuda al turismo cultural</c:v>
                </c:pt>
                <c:pt idx="3">
                  <c:v>Aporta al desarrollo cultural del país</c:v>
                </c:pt>
                <c:pt idx="4">
                  <c:v>Abre oportunidades de acceso a la cultura</c:v>
                </c:pt>
              </c:strCache>
            </c:strRef>
          </c:cat>
          <c:val>
            <c:numRef>
              <c:f>'Aporte al desarrollo cultural'!$E$5:$E$9</c:f>
              <c:numCache>
                <c:formatCode>0%</c:formatCode>
                <c:ptCount val="5"/>
                <c:pt idx="0">
                  <c:v>9.9502487562189053E-3</c:v>
                </c:pt>
                <c:pt idx="1">
                  <c:v>1.4925373134328358E-2</c:v>
                </c:pt>
                <c:pt idx="2">
                  <c:v>0</c:v>
                </c:pt>
                <c:pt idx="3">
                  <c:v>4.9751243781094526E-3</c:v>
                </c:pt>
                <c:pt idx="4">
                  <c:v>0</c:v>
                </c:pt>
              </c:numCache>
            </c:numRef>
          </c:val>
          <c:extLst>
            <c:ext xmlns:c16="http://schemas.microsoft.com/office/drawing/2014/chart" uri="{C3380CC4-5D6E-409C-BE32-E72D297353CC}">
              <c16:uniqueId val="{00000003-018F-40B3-9363-B6032099C63E}"/>
            </c:ext>
          </c:extLst>
        </c:ser>
        <c:ser>
          <c:idx val="4"/>
          <c:order val="4"/>
          <c:tx>
            <c:strRef>
              <c:f>'Aporte al desarrollo cultural'!$F$4</c:f>
              <c:strCache>
                <c:ptCount val="1"/>
                <c:pt idx="0">
                  <c:v>Muy en desacuerdo</c:v>
                </c:pt>
              </c:strCache>
            </c:strRef>
          </c:tx>
          <c:spPr>
            <a:solidFill>
              <a:srgbClr val="D0CECE"/>
            </a:solidFill>
            <a:ln>
              <a:noFill/>
            </a:ln>
            <a:effectLst/>
          </c:spPr>
          <c:invertIfNegative val="0"/>
          <c:cat>
            <c:strRef>
              <c:f>'Aporte al desarrollo cultural'!$A$5:$A$9</c:f>
              <c:strCache>
                <c:ptCount val="5"/>
                <c:pt idx="0">
                  <c:v>Ayuda a la economía del barrio/ciudad</c:v>
                </c:pt>
                <c:pt idx="1">
                  <c:v>Aporta a la internacionalización de la cultura nacional</c:v>
                </c:pt>
                <c:pt idx="2">
                  <c:v>Ayuda al turismo cultural</c:v>
                </c:pt>
                <c:pt idx="3">
                  <c:v>Aporta al desarrollo cultural del país</c:v>
                </c:pt>
                <c:pt idx="4">
                  <c:v>Abre oportunidades de acceso a la cultura</c:v>
                </c:pt>
              </c:strCache>
            </c:strRef>
          </c:cat>
          <c:val>
            <c:numRef>
              <c:f>'Aporte al desarrollo cultural'!$F$5:$F$9</c:f>
              <c:numCache>
                <c:formatCode>0%</c:formatCode>
                <c:ptCount val="5"/>
                <c:pt idx="0">
                  <c:v>4.9751243781094526E-3</c:v>
                </c:pt>
                <c:pt idx="1">
                  <c:v>9.9502487562189053E-3</c:v>
                </c:pt>
                <c:pt idx="2">
                  <c:v>4.9751243781094526E-3</c:v>
                </c:pt>
                <c:pt idx="3">
                  <c:v>2E-3</c:v>
                </c:pt>
                <c:pt idx="4">
                  <c:v>4.9751243781094526E-3</c:v>
                </c:pt>
              </c:numCache>
            </c:numRef>
          </c:val>
          <c:extLst>
            <c:ext xmlns:c16="http://schemas.microsoft.com/office/drawing/2014/chart" uri="{C3380CC4-5D6E-409C-BE32-E72D297353CC}">
              <c16:uniqueId val="{00000004-018F-40B3-9363-B6032099C63E}"/>
            </c:ext>
          </c:extLst>
        </c:ser>
        <c:dLbls>
          <c:showLegendKey val="0"/>
          <c:showVal val="0"/>
          <c:showCatName val="0"/>
          <c:showSerName val="0"/>
          <c:showPercent val="0"/>
          <c:showBubbleSize val="0"/>
        </c:dLbls>
        <c:gapWidth val="150"/>
        <c:overlap val="100"/>
        <c:axId val="1147138672"/>
        <c:axId val="1147139088"/>
      </c:barChart>
      <c:catAx>
        <c:axId val="114713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147139088"/>
        <c:crosses val="autoZero"/>
        <c:auto val="1"/>
        <c:lblAlgn val="ctr"/>
        <c:lblOffset val="100"/>
        <c:noMultiLvlLbl val="0"/>
      </c:catAx>
      <c:valAx>
        <c:axId val="1147139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147138672"/>
        <c:crosses val="autoZero"/>
        <c:crossBetween val="between"/>
      </c:valAx>
      <c:spPr>
        <a:noFill/>
        <a:ln>
          <a:noFill/>
        </a:ln>
        <a:effectLst/>
      </c:spPr>
    </c:plotArea>
    <c:legend>
      <c:legendPos val="b"/>
      <c:layout>
        <c:manualLayout>
          <c:xMode val="edge"/>
          <c:yMode val="edge"/>
          <c:x val="2.2679101191023541E-2"/>
          <c:y val="0.93007712141709153"/>
          <c:w val="0.93743201583514413"/>
          <c:h val="5.23017332084590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456522106846326"/>
          <c:y val="2.7769208261508419E-2"/>
          <c:w val="0.50672523450744045"/>
          <c:h val="0.85852035639999746"/>
        </c:manualLayout>
      </c:layout>
      <c:barChart>
        <c:barDir val="bar"/>
        <c:grouping val="percentStacked"/>
        <c:varyColors val="0"/>
        <c:ser>
          <c:idx val="0"/>
          <c:order val="0"/>
          <c:tx>
            <c:strRef>
              <c:f>'Aporte al desarrollo personal'!$B$4</c:f>
              <c:strCache>
                <c:ptCount val="1"/>
                <c:pt idx="0">
                  <c:v>Muy de acuerdo</c:v>
                </c:pt>
              </c:strCache>
            </c:strRef>
          </c:tx>
          <c:spPr>
            <a:solidFill>
              <a:srgbClr val="217DE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'Aporte al desarrollo personal'!$A$5:$A$10</c:f>
              <c:strCache>
                <c:ptCount val="6"/>
                <c:pt idx="0">
                  <c:v>Me entregó nuevos conocimientos</c:v>
                </c:pt>
                <c:pt idx="1">
                  <c:v>Aportó a mi desarrollo personal</c:v>
                </c:pt>
                <c:pt idx="2">
                  <c:v>Me permitió pasar más tiempo con mis amigos y/o familia</c:v>
                </c:pt>
                <c:pt idx="3">
                  <c:v>Fomentó mi interés por la cultura y artes escénicas</c:v>
                </c:pt>
                <c:pt idx="4">
                  <c:v>Me ayudó a desestresarme o escapar de la rutina</c:v>
                </c:pt>
                <c:pt idx="5">
                  <c:v>Me entretuve</c:v>
                </c:pt>
              </c:strCache>
            </c:strRef>
          </c:cat>
          <c:val>
            <c:numRef>
              <c:f>'Aporte al desarrollo personal'!$B$5:$B$10</c:f>
              <c:numCache>
                <c:formatCode>0%</c:formatCode>
                <c:ptCount val="6"/>
                <c:pt idx="0">
                  <c:v>0.60696517412935325</c:v>
                </c:pt>
                <c:pt idx="1">
                  <c:v>0.6616915422885572</c:v>
                </c:pt>
                <c:pt idx="2">
                  <c:v>0.78606965174129351</c:v>
                </c:pt>
                <c:pt idx="3">
                  <c:v>0.82089552238805974</c:v>
                </c:pt>
                <c:pt idx="4">
                  <c:v>0.89054726368159209</c:v>
                </c:pt>
                <c:pt idx="5">
                  <c:v>0.93532338308457708</c:v>
                </c:pt>
              </c:numCache>
            </c:numRef>
          </c:val>
          <c:extLst>
            <c:ext xmlns:c16="http://schemas.microsoft.com/office/drawing/2014/chart" uri="{C3380CC4-5D6E-409C-BE32-E72D297353CC}">
              <c16:uniqueId val="{00000000-9D9C-4958-85F3-9DE780230035}"/>
            </c:ext>
          </c:extLst>
        </c:ser>
        <c:ser>
          <c:idx val="1"/>
          <c:order val="1"/>
          <c:tx>
            <c:strRef>
              <c:f>'Aporte al desarrollo personal'!$C$4</c:f>
              <c:strCache>
                <c:ptCount val="1"/>
                <c:pt idx="0">
                  <c:v>De acuerdo</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'Aporte al desarrollo personal'!$A$5:$A$10</c:f>
              <c:strCache>
                <c:ptCount val="6"/>
                <c:pt idx="0">
                  <c:v>Me entregó nuevos conocimientos</c:v>
                </c:pt>
                <c:pt idx="1">
                  <c:v>Aportó a mi desarrollo personal</c:v>
                </c:pt>
                <c:pt idx="2">
                  <c:v>Me permitió pasar más tiempo con mis amigos y/o familia</c:v>
                </c:pt>
                <c:pt idx="3">
                  <c:v>Fomentó mi interés por la cultura y artes escénicas</c:v>
                </c:pt>
                <c:pt idx="4">
                  <c:v>Me ayudó a desestresarme o escapar de la rutina</c:v>
                </c:pt>
                <c:pt idx="5">
                  <c:v>Me entretuve</c:v>
                </c:pt>
              </c:strCache>
            </c:strRef>
          </c:cat>
          <c:val>
            <c:numRef>
              <c:f>'Aporte al desarrollo personal'!$C$5:$C$10</c:f>
              <c:numCache>
                <c:formatCode>0%</c:formatCode>
                <c:ptCount val="6"/>
                <c:pt idx="0">
                  <c:v>0.19900497512437812</c:v>
                </c:pt>
                <c:pt idx="1">
                  <c:v>0.18407960199004975</c:v>
                </c:pt>
                <c:pt idx="2">
                  <c:v>0.10945273631840796</c:v>
                </c:pt>
                <c:pt idx="3">
                  <c:v>0.13432835820895522</c:v>
                </c:pt>
                <c:pt idx="4">
                  <c:v>8.9552238805970144E-2</c:v>
                </c:pt>
                <c:pt idx="5">
                  <c:v>2.9850746268656716E-2</c:v>
                </c:pt>
              </c:numCache>
            </c:numRef>
          </c:val>
          <c:extLst>
            <c:ext xmlns:c16="http://schemas.microsoft.com/office/drawing/2014/chart" uri="{C3380CC4-5D6E-409C-BE32-E72D297353CC}">
              <c16:uniqueId val="{00000001-9D9C-4958-85F3-9DE780230035}"/>
            </c:ext>
          </c:extLst>
        </c:ser>
        <c:ser>
          <c:idx val="2"/>
          <c:order val="2"/>
          <c:tx>
            <c:strRef>
              <c:f>'Aporte al desarrollo personal'!$D$4</c:f>
              <c:strCache>
                <c:ptCount val="1"/>
                <c:pt idx="0">
                  <c:v>Ni de acuerdo ni en desacuerdo</c:v>
                </c:pt>
              </c:strCache>
            </c:strRef>
          </c:tx>
          <c:spPr>
            <a:solidFill>
              <a:schemeClr val="accent5">
                <a:lumMod val="60000"/>
                <a:lumOff val="40000"/>
              </a:schemeClr>
            </a:solidFill>
            <a:ln>
              <a:noFill/>
            </a:ln>
            <a:effectLst/>
          </c:spPr>
          <c:invertIfNegative val="0"/>
          <c:cat>
            <c:strRef>
              <c:f>'Aporte al desarrollo personal'!$A$5:$A$10</c:f>
              <c:strCache>
                <c:ptCount val="6"/>
                <c:pt idx="0">
                  <c:v>Me entregó nuevos conocimientos</c:v>
                </c:pt>
                <c:pt idx="1">
                  <c:v>Aportó a mi desarrollo personal</c:v>
                </c:pt>
                <c:pt idx="2">
                  <c:v>Me permitió pasar más tiempo con mis amigos y/o familia</c:v>
                </c:pt>
                <c:pt idx="3">
                  <c:v>Fomentó mi interés por la cultura y artes escénicas</c:v>
                </c:pt>
                <c:pt idx="4">
                  <c:v>Me ayudó a desestresarme o escapar de la rutina</c:v>
                </c:pt>
                <c:pt idx="5">
                  <c:v>Me entretuve</c:v>
                </c:pt>
              </c:strCache>
            </c:strRef>
          </c:cat>
          <c:val>
            <c:numRef>
              <c:f>'Aporte al desarrollo personal'!$D$5:$D$10</c:f>
              <c:numCache>
                <c:formatCode>0%</c:formatCode>
                <c:ptCount val="6"/>
                <c:pt idx="0">
                  <c:v>0.13432835820895522</c:v>
                </c:pt>
                <c:pt idx="1">
                  <c:v>0.11940298507462686</c:v>
                </c:pt>
                <c:pt idx="2">
                  <c:v>5.9701492537313432E-2</c:v>
                </c:pt>
                <c:pt idx="3">
                  <c:v>2.9850746268656716E-2</c:v>
                </c:pt>
                <c:pt idx="4">
                  <c:v>1.4925373134328358E-2</c:v>
                </c:pt>
                <c:pt idx="5">
                  <c:v>2.9850746268656716E-2</c:v>
                </c:pt>
              </c:numCache>
            </c:numRef>
          </c:val>
          <c:extLst>
            <c:ext xmlns:c16="http://schemas.microsoft.com/office/drawing/2014/chart" uri="{C3380CC4-5D6E-409C-BE32-E72D297353CC}">
              <c16:uniqueId val="{00000002-9D9C-4958-85F3-9DE780230035}"/>
            </c:ext>
          </c:extLst>
        </c:ser>
        <c:ser>
          <c:idx val="3"/>
          <c:order val="3"/>
          <c:tx>
            <c:strRef>
              <c:f>'Aporte al desarrollo personal'!$E$4</c:f>
              <c:strCache>
                <c:ptCount val="1"/>
                <c:pt idx="0">
                  <c:v>En desacuerdo</c:v>
                </c:pt>
              </c:strCache>
            </c:strRef>
          </c:tx>
          <c:spPr>
            <a:solidFill>
              <a:srgbClr val="BFBFBF"/>
            </a:solidFill>
            <a:ln>
              <a:noFill/>
            </a:ln>
            <a:effectLst/>
          </c:spPr>
          <c:invertIfNegative val="0"/>
          <c:cat>
            <c:strRef>
              <c:f>'Aporte al desarrollo personal'!$A$5:$A$10</c:f>
              <c:strCache>
                <c:ptCount val="6"/>
                <c:pt idx="0">
                  <c:v>Me entregó nuevos conocimientos</c:v>
                </c:pt>
                <c:pt idx="1">
                  <c:v>Aportó a mi desarrollo personal</c:v>
                </c:pt>
                <c:pt idx="2">
                  <c:v>Me permitió pasar más tiempo con mis amigos y/o familia</c:v>
                </c:pt>
                <c:pt idx="3">
                  <c:v>Fomentó mi interés por la cultura y artes escénicas</c:v>
                </c:pt>
                <c:pt idx="4">
                  <c:v>Me ayudó a desestresarme o escapar de la rutina</c:v>
                </c:pt>
                <c:pt idx="5">
                  <c:v>Me entretuve</c:v>
                </c:pt>
              </c:strCache>
            </c:strRef>
          </c:cat>
          <c:val>
            <c:numRef>
              <c:f>'Aporte al desarrollo personal'!$E$5:$E$10</c:f>
              <c:numCache>
                <c:formatCode>0%</c:formatCode>
                <c:ptCount val="6"/>
                <c:pt idx="0">
                  <c:v>3.482587064676617E-2</c:v>
                </c:pt>
                <c:pt idx="1">
                  <c:v>1.9900497512437811E-2</c:v>
                </c:pt>
                <c:pt idx="2">
                  <c:v>0</c:v>
                </c:pt>
                <c:pt idx="3">
                  <c:v>4.9751243781094526E-3</c:v>
                </c:pt>
                <c:pt idx="4">
                  <c:v>0</c:v>
                </c:pt>
                <c:pt idx="5">
                  <c:v>0</c:v>
                </c:pt>
              </c:numCache>
            </c:numRef>
          </c:val>
          <c:extLst>
            <c:ext xmlns:c16="http://schemas.microsoft.com/office/drawing/2014/chart" uri="{C3380CC4-5D6E-409C-BE32-E72D297353CC}">
              <c16:uniqueId val="{00000003-9D9C-4958-85F3-9DE780230035}"/>
            </c:ext>
          </c:extLst>
        </c:ser>
        <c:ser>
          <c:idx val="4"/>
          <c:order val="4"/>
          <c:tx>
            <c:strRef>
              <c:f>'Aporte al desarrollo personal'!$F$4</c:f>
              <c:strCache>
                <c:ptCount val="1"/>
                <c:pt idx="0">
                  <c:v>Muy en desacuerdo</c:v>
                </c:pt>
              </c:strCache>
            </c:strRef>
          </c:tx>
          <c:spPr>
            <a:solidFill>
              <a:srgbClr val="D0CECE"/>
            </a:solidFill>
            <a:ln>
              <a:noFill/>
            </a:ln>
            <a:effectLst/>
          </c:spPr>
          <c:invertIfNegative val="0"/>
          <c:cat>
            <c:strRef>
              <c:f>'Aporte al desarrollo personal'!$A$5:$A$10</c:f>
              <c:strCache>
                <c:ptCount val="6"/>
                <c:pt idx="0">
                  <c:v>Me entregó nuevos conocimientos</c:v>
                </c:pt>
                <c:pt idx="1">
                  <c:v>Aportó a mi desarrollo personal</c:v>
                </c:pt>
                <c:pt idx="2">
                  <c:v>Me permitió pasar más tiempo con mis amigos y/o familia</c:v>
                </c:pt>
                <c:pt idx="3">
                  <c:v>Fomentó mi interés por la cultura y artes escénicas</c:v>
                </c:pt>
                <c:pt idx="4">
                  <c:v>Me ayudó a desestresarme o escapar de la rutina</c:v>
                </c:pt>
                <c:pt idx="5">
                  <c:v>Me entretuve</c:v>
                </c:pt>
              </c:strCache>
            </c:strRef>
          </c:cat>
          <c:val>
            <c:numRef>
              <c:f>'Aporte al desarrollo personal'!$F$5:$F$10</c:f>
              <c:numCache>
                <c:formatCode>0%</c:formatCode>
                <c:ptCount val="6"/>
                <c:pt idx="0">
                  <c:v>2.4875621890547265E-2</c:v>
                </c:pt>
                <c:pt idx="1">
                  <c:v>1.4925373134328358E-2</c:v>
                </c:pt>
                <c:pt idx="2">
                  <c:v>4.4776119402985072E-2</c:v>
                </c:pt>
                <c:pt idx="3">
                  <c:v>9.9502487562189053E-3</c:v>
                </c:pt>
                <c:pt idx="4">
                  <c:v>4.9751243781094526E-3</c:v>
                </c:pt>
                <c:pt idx="5">
                  <c:v>4.9751243781094526E-3</c:v>
                </c:pt>
              </c:numCache>
            </c:numRef>
          </c:val>
          <c:extLst>
            <c:ext xmlns:c16="http://schemas.microsoft.com/office/drawing/2014/chart" uri="{C3380CC4-5D6E-409C-BE32-E72D297353CC}">
              <c16:uniqueId val="{00000004-9D9C-4958-85F3-9DE780230035}"/>
            </c:ext>
          </c:extLst>
        </c:ser>
        <c:dLbls>
          <c:showLegendKey val="0"/>
          <c:showVal val="0"/>
          <c:showCatName val="0"/>
          <c:showSerName val="0"/>
          <c:showPercent val="0"/>
          <c:showBubbleSize val="0"/>
        </c:dLbls>
        <c:gapWidth val="150"/>
        <c:overlap val="100"/>
        <c:axId val="1147138672"/>
        <c:axId val="1147139088"/>
      </c:barChart>
      <c:catAx>
        <c:axId val="114713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147139088"/>
        <c:crosses val="autoZero"/>
        <c:auto val="1"/>
        <c:lblAlgn val="ctr"/>
        <c:lblOffset val="100"/>
        <c:noMultiLvlLbl val="0"/>
      </c:catAx>
      <c:valAx>
        <c:axId val="1147139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147138672"/>
        <c:crosses val="autoZero"/>
        <c:crossBetween val="between"/>
      </c:valAx>
      <c:spPr>
        <a:noFill/>
        <a:ln>
          <a:noFill/>
        </a:ln>
        <a:effectLst/>
      </c:spPr>
    </c:plotArea>
    <c:legend>
      <c:legendPos val="b"/>
      <c:layout>
        <c:manualLayout>
          <c:xMode val="edge"/>
          <c:yMode val="edge"/>
          <c:x val="2.2679101191023541E-2"/>
          <c:y val="0.93007712141709153"/>
          <c:w val="0.93743201583514413"/>
          <c:h val="5.23017332084590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17DE3"/>
            </a:solidFill>
            <a:ln>
              <a:noFill/>
            </a:ln>
            <a:effectLst/>
          </c:spPr>
          <c:invertIfNegative val="0"/>
          <c:cat>
            <c:numRef>
              <c:f>Gráfico!$A$2:$A$22</c:f>
              <c:numCache>
                <c:formatCode>General</c:formatCode>
                <c:ptCount val="21"/>
                <c:pt idx="0">
                  <c:v>0</c:v>
                </c:pt>
                <c:pt idx="1">
                  <c:v>5000</c:v>
                </c:pt>
                <c:pt idx="2">
                  <c:v>10000</c:v>
                </c:pt>
                <c:pt idx="3">
                  <c:v>15000</c:v>
                </c:pt>
                <c:pt idx="4">
                  <c:v>20000</c:v>
                </c:pt>
                <c:pt idx="5">
                  <c:v>25000</c:v>
                </c:pt>
                <c:pt idx="6">
                  <c:v>30000</c:v>
                </c:pt>
                <c:pt idx="7">
                  <c:v>35000</c:v>
                </c:pt>
                <c:pt idx="8">
                  <c:v>40000</c:v>
                </c:pt>
                <c:pt idx="9">
                  <c:v>45000</c:v>
                </c:pt>
                <c:pt idx="10">
                  <c:v>50000</c:v>
                </c:pt>
                <c:pt idx="11">
                  <c:v>55000</c:v>
                </c:pt>
                <c:pt idx="12">
                  <c:v>60000</c:v>
                </c:pt>
                <c:pt idx="13">
                  <c:v>65000</c:v>
                </c:pt>
                <c:pt idx="14">
                  <c:v>70000</c:v>
                </c:pt>
                <c:pt idx="15">
                  <c:v>75000</c:v>
                </c:pt>
                <c:pt idx="16">
                  <c:v>80000</c:v>
                </c:pt>
                <c:pt idx="17">
                  <c:v>85000</c:v>
                </c:pt>
                <c:pt idx="18">
                  <c:v>90000</c:v>
                </c:pt>
                <c:pt idx="19">
                  <c:v>95000</c:v>
                </c:pt>
                <c:pt idx="20">
                  <c:v>100000</c:v>
                </c:pt>
              </c:numCache>
            </c:numRef>
          </c:cat>
          <c:val>
            <c:numRef>
              <c:f>Gráfico!$B$2:$B$22</c:f>
              <c:numCache>
                <c:formatCode>General</c:formatCode>
                <c:ptCount val="21"/>
                <c:pt idx="0">
                  <c:v>0</c:v>
                </c:pt>
                <c:pt idx="1">
                  <c:v>12</c:v>
                </c:pt>
                <c:pt idx="2">
                  <c:v>53</c:v>
                </c:pt>
                <c:pt idx="3">
                  <c:v>32</c:v>
                </c:pt>
                <c:pt idx="4">
                  <c:v>8</c:v>
                </c:pt>
                <c:pt idx="5">
                  <c:v>35</c:v>
                </c:pt>
                <c:pt idx="6">
                  <c:v>26</c:v>
                </c:pt>
                <c:pt idx="7">
                  <c:v>7</c:v>
                </c:pt>
                <c:pt idx="8">
                  <c:v>11</c:v>
                </c:pt>
                <c:pt idx="9">
                  <c:v>2</c:v>
                </c:pt>
                <c:pt idx="10">
                  <c:v>9</c:v>
                </c:pt>
                <c:pt idx="11">
                  <c:v>0</c:v>
                </c:pt>
                <c:pt idx="12">
                  <c:v>3</c:v>
                </c:pt>
                <c:pt idx="13">
                  <c:v>1</c:v>
                </c:pt>
                <c:pt idx="14">
                  <c:v>0</c:v>
                </c:pt>
                <c:pt idx="15">
                  <c:v>0</c:v>
                </c:pt>
                <c:pt idx="16">
                  <c:v>1</c:v>
                </c:pt>
                <c:pt idx="17">
                  <c:v>0</c:v>
                </c:pt>
                <c:pt idx="18">
                  <c:v>0</c:v>
                </c:pt>
                <c:pt idx="19">
                  <c:v>0</c:v>
                </c:pt>
                <c:pt idx="20">
                  <c:v>1</c:v>
                </c:pt>
              </c:numCache>
            </c:numRef>
          </c:val>
          <c:extLst>
            <c:ext xmlns:c16="http://schemas.microsoft.com/office/drawing/2014/chart" uri="{C3380CC4-5D6E-409C-BE32-E72D297353CC}">
              <c16:uniqueId val="{00000000-D934-154D-AC91-1031F01D1B2C}"/>
            </c:ext>
          </c:extLst>
        </c:ser>
        <c:dLbls>
          <c:showLegendKey val="0"/>
          <c:showVal val="0"/>
          <c:showCatName val="0"/>
          <c:showSerName val="0"/>
          <c:showPercent val="0"/>
          <c:showBubbleSize val="0"/>
        </c:dLbls>
        <c:gapWidth val="10"/>
        <c:overlap val="-27"/>
        <c:axId val="1605602672"/>
        <c:axId val="1233863936"/>
      </c:barChart>
      <c:catAx>
        <c:axId val="16056026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L" sz="1200" dirty="0"/>
                  <a:t>Valoración de "Rouge!“ (Pesos chilenos)</a:t>
                </a:r>
              </a:p>
            </c:rich>
          </c:tx>
          <c:layout>
            <c:manualLayout>
              <c:xMode val="edge"/>
              <c:yMode val="edge"/>
              <c:x val="0.41485428096885585"/>
              <c:y val="0.954935545068495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title>
        <c:numFmt formatCode="&quot;$&quot;#,##0" sourceLinked="0"/>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233863936"/>
        <c:crosses val="autoZero"/>
        <c:auto val="1"/>
        <c:lblAlgn val="ctr"/>
        <c:lblOffset val="100"/>
        <c:tickLblSkip val="4"/>
        <c:tickMarkSkip val="1"/>
        <c:noMultiLvlLbl val="0"/>
      </c:catAx>
      <c:valAx>
        <c:axId val="123386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L" sz="1200"/>
                  <a:t>Frecuencia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60560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17DE3"/>
            </a:solidFill>
            <a:ln>
              <a:noFill/>
            </a:ln>
            <a:effectLst/>
          </c:spPr>
          <c:invertIfNegative val="0"/>
          <c:dLbls>
            <c:dLbl>
              <c:idx val="0"/>
              <c:layout>
                <c:manualLayout>
                  <c:x val="0"/>
                  <c:y val="3.4928452823096784E-2"/>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53-4150-986E-C5CF2EDC48C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'Aumento de ingresos'!$R$43:$R$46</c:f>
              <c:strCache>
                <c:ptCount val="4"/>
                <c:pt idx="0">
                  <c:v>Bar y restaurat</c:v>
                </c:pt>
                <c:pt idx="1">
                  <c:v>Conveniencia</c:v>
                </c:pt>
                <c:pt idx="2">
                  <c:v>Otro</c:v>
                </c:pt>
                <c:pt idx="3">
                  <c:v>Total</c:v>
                </c:pt>
              </c:strCache>
            </c:strRef>
          </c:cat>
          <c:val>
            <c:numRef>
              <c:f>'Aumento de ingresos'!$S$43:$S$46</c:f>
              <c:numCache>
                <c:formatCode>0%</c:formatCode>
                <c:ptCount val="4"/>
                <c:pt idx="0">
                  <c:v>1</c:v>
                </c:pt>
                <c:pt idx="1">
                  <c:v>0.62</c:v>
                </c:pt>
                <c:pt idx="2">
                  <c:v>0.4</c:v>
                </c:pt>
                <c:pt idx="3">
                  <c:v>0.73</c:v>
                </c:pt>
              </c:numCache>
            </c:numRef>
          </c:val>
          <c:extLst>
            <c:ext xmlns:c16="http://schemas.microsoft.com/office/drawing/2014/chart" uri="{C3380CC4-5D6E-409C-BE32-E72D297353CC}">
              <c16:uniqueId val="{00000000-13EA-4DBA-AE41-D399E752126D}"/>
            </c:ext>
          </c:extLst>
        </c:ser>
        <c:dLbls>
          <c:dLblPos val="outEnd"/>
          <c:showLegendKey val="0"/>
          <c:showVal val="1"/>
          <c:showCatName val="0"/>
          <c:showSerName val="0"/>
          <c:showPercent val="0"/>
          <c:showBubbleSize val="0"/>
        </c:dLbls>
        <c:gapWidth val="219"/>
        <c:overlap val="-27"/>
        <c:axId val="1695123712"/>
        <c:axId val="1695280528"/>
      </c:barChart>
      <c:catAx>
        <c:axId val="16951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695280528"/>
        <c:crosses val="autoZero"/>
        <c:auto val="1"/>
        <c:lblAlgn val="ctr"/>
        <c:lblOffset val="100"/>
        <c:noMultiLvlLbl val="0"/>
      </c:catAx>
      <c:valAx>
        <c:axId val="16952805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69512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Franklin Gothic Book" panose="020B0503020102020204" pitchFamily="34" charset="0"/>
          <a:cs typeface="Raavi" panose="020B0502040204020203" pitchFamily="34" charset="0"/>
        </a:defRPr>
      </a:pPr>
      <a:endParaRPr lang="es-C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44-4831-BF39-6C5F13CF55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44-4831-BF39-6C5F13CF55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44-4831-BF39-6C5F13CF55B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0%</c:v>
                </c:pt>
                <c:pt idx="1">
                  <c:v>Entre 0% y 10%</c:v>
                </c:pt>
                <c:pt idx="2">
                  <c:v>Más del 10%</c:v>
                </c:pt>
              </c:strCache>
            </c:strRef>
          </c:cat>
          <c:val>
            <c:numRef>
              <c:f>Hoja1!$B$1:$B$3</c:f>
              <c:numCache>
                <c:formatCode>0%</c:formatCode>
                <c:ptCount val="3"/>
                <c:pt idx="0">
                  <c:v>0.27</c:v>
                </c:pt>
                <c:pt idx="1">
                  <c:v>0.39</c:v>
                </c:pt>
                <c:pt idx="2">
                  <c:v>0.35</c:v>
                </c:pt>
              </c:numCache>
            </c:numRef>
          </c:val>
          <c:extLst>
            <c:ext xmlns:c16="http://schemas.microsoft.com/office/drawing/2014/chart" uri="{C3380CC4-5D6E-409C-BE32-E72D297353CC}">
              <c16:uniqueId val="{00000006-4144-4831-BF39-6C5F13CF55B6}"/>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7E6E6">
          <a:lumMod val="90000"/>
        </a:srgbClr>
      </a:solidFill>
    </a:ln>
    <a:effectLst/>
  </c:spPr>
  <c:txPr>
    <a:bodyPr/>
    <a:lstStyle/>
    <a:p>
      <a:pPr>
        <a:defRPr sz="1600"/>
      </a:pPr>
      <a:endParaRPr lang="es-C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Hoja1!$C$12</c:f>
              <c:strCache>
                <c:ptCount val="1"/>
                <c:pt idx="0">
                  <c:v>Si</c:v>
                </c:pt>
              </c:strCache>
            </c:strRef>
          </c:tx>
          <c:spPr>
            <a:solidFill>
              <a:srgbClr val="217DE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Hoja1!$A$13:$A$16</c:f>
              <c:strCache>
                <c:ptCount val="4"/>
                <c:pt idx="0">
                  <c:v>Total</c:v>
                </c:pt>
                <c:pt idx="1">
                  <c:v>Bar/Restaurant</c:v>
                </c:pt>
                <c:pt idx="2">
                  <c:v>Conveniencia</c:v>
                </c:pt>
                <c:pt idx="3">
                  <c:v>Otro comercio</c:v>
                </c:pt>
              </c:strCache>
            </c:strRef>
          </c:cat>
          <c:val>
            <c:numRef>
              <c:f>Hoja1!$C$13:$C$16</c:f>
              <c:numCache>
                <c:formatCode>0%</c:formatCode>
                <c:ptCount val="4"/>
                <c:pt idx="0">
                  <c:v>0.7</c:v>
                </c:pt>
                <c:pt idx="1">
                  <c:v>0.82000000000000006</c:v>
                </c:pt>
                <c:pt idx="2">
                  <c:v>0.6</c:v>
                </c:pt>
                <c:pt idx="3">
                  <c:v>0.59000000000000008</c:v>
                </c:pt>
              </c:numCache>
            </c:numRef>
          </c:val>
          <c:extLst>
            <c:ext xmlns:c16="http://schemas.microsoft.com/office/drawing/2014/chart" uri="{C3380CC4-5D6E-409C-BE32-E72D297353CC}">
              <c16:uniqueId val="{00000001-DC23-4320-ABEA-891EA5FBC073}"/>
            </c:ext>
          </c:extLst>
        </c:ser>
        <c:dLbls>
          <c:dLblPos val="outEnd"/>
          <c:showLegendKey val="0"/>
          <c:showVal val="1"/>
          <c:showCatName val="0"/>
          <c:showSerName val="0"/>
          <c:showPercent val="0"/>
          <c:showBubbleSize val="0"/>
        </c:dLbls>
        <c:gapWidth val="219"/>
        <c:overlap val="-27"/>
        <c:axId val="1588738064"/>
        <c:axId val="1451363376"/>
      </c:barChart>
      <c:catAx>
        <c:axId val="158873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451363376"/>
        <c:crosses val="autoZero"/>
        <c:auto val="1"/>
        <c:lblAlgn val="ctr"/>
        <c:lblOffset val="100"/>
        <c:noMultiLvlLbl val="0"/>
      </c:catAx>
      <c:valAx>
        <c:axId val="145136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L"/>
          </a:p>
        </c:txPr>
        <c:crossAx val="1588738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Franklin Gothic Book" panose="020B0503020102020204" pitchFamily="34"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D9A90-E828-4A3E-95B4-5877FCD96E9B}" type="doc">
      <dgm:prSet loTypeId="urn:microsoft.com/office/officeart/2005/8/layout/equation1" loCatId="process" qsTypeId="urn:microsoft.com/office/officeart/2005/8/quickstyle/simple1" qsCatId="simple" csTypeId="urn:microsoft.com/office/officeart/2005/8/colors/accent1_2" csCatId="accent1" phldr="1"/>
      <dgm:spPr/>
    </dgm:pt>
    <dgm:pt modelId="{9585D572-EDE7-42FC-81C4-3C62C1A95027}">
      <dgm:prSet phldrT="[Texto]"/>
      <dgm:spPr/>
      <dgm:t>
        <a:bodyPr/>
        <a:lstStyle/>
        <a:p>
          <a:r>
            <a:rPr lang="es-CL" dirty="0"/>
            <a:t>Efecto Directo	</a:t>
          </a:r>
        </a:p>
      </dgm:t>
    </dgm:pt>
    <dgm:pt modelId="{958A7A64-94E1-4884-93B6-AC1113E77E38}" type="parTrans" cxnId="{325C3C3D-7934-4237-B7DB-6E9A9C78255B}">
      <dgm:prSet/>
      <dgm:spPr/>
      <dgm:t>
        <a:bodyPr/>
        <a:lstStyle/>
        <a:p>
          <a:endParaRPr lang="es-CL"/>
        </a:p>
      </dgm:t>
    </dgm:pt>
    <dgm:pt modelId="{B93E03D6-AD2B-4031-9B03-C87024FFD15E}" type="sibTrans" cxnId="{325C3C3D-7934-4237-B7DB-6E9A9C78255B}">
      <dgm:prSet/>
      <dgm:spPr/>
      <dgm:t>
        <a:bodyPr/>
        <a:lstStyle/>
        <a:p>
          <a:endParaRPr lang="es-CL"/>
        </a:p>
      </dgm:t>
    </dgm:pt>
    <dgm:pt modelId="{C8739C94-CEB3-49CD-B094-246AC2AB3ED3}">
      <dgm:prSet phldrT="[Texto]"/>
      <dgm:spPr/>
      <dgm:t>
        <a:bodyPr/>
        <a:lstStyle/>
        <a:p>
          <a:r>
            <a:rPr lang="es-CL" dirty="0"/>
            <a:t>Efecto Indirecto</a:t>
          </a:r>
        </a:p>
      </dgm:t>
    </dgm:pt>
    <dgm:pt modelId="{59A71480-0CC9-4E06-9FE8-CE34CD78617E}" type="parTrans" cxnId="{1564E66B-37EE-4341-BD88-6CA2FF8EE367}">
      <dgm:prSet/>
      <dgm:spPr/>
      <dgm:t>
        <a:bodyPr/>
        <a:lstStyle/>
        <a:p>
          <a:endParaRPr lang="es-CL"/>
        </a:p>
      </dgm:t>
    </dgm:pt>
    <dgm:pt modelId="{DEFE8EFE-CB42-4CBF-8B12-D2F31154A1E2}" type="sibTrans" cxnId="{1564E66B-37EE-4341-BD88-6CA2FF8EE367}">
      <dgm:prSet/>
      <dgm:spPr/>
      <dgm:t>
        <a:bodyPr/>
        <a:lstStyle/>
        <a:p>
          <a:endParaRPr lang="es-CL"/>
        </a:p>
      </dgm:t>
    </dgm:pt>
    <dgm:pt modelId="{A70B4AC9-0981-48AA-9D4E-AEBB85007452}">
      <dgm:prSet phldrT="[Texto]"/>
      <dgm:spPr/>
      <dgm:t>
        <a:bodyPr/>
        <a:lstStyle/>
        <a:p>
          <a:r>
            <a:rPr lang="es-CL" dirty="0"/>
            <a:t>Impacto Económico</a:t>
          </a:r>
        </a:p>
      </dgm:t>
    </dgm:pt>
    <dgm:pt modelId="{140B2F7E-2647-4183-8EF5-30B358AFDA1B}" type="parTrans" cxnId="{2F7975DE-982B-44AD-AE84-E5739FD93237}">
      <dgm:prSet/>
      <dgm:spPr/>
      <dgm:t>
        <a:bodyPr/>
        <a:lstStyle/>
        <a:p>
          <a:endParaRPr lang="es-CL"/>
        </a:p>
      </dgm:t>
    </dgm:pt>
    <dgm:pt modelId="{19B517A2-E78E-4508-990B-177E0632546C}" type="sibTrans" cxnId="{2F7975DE-982B-44AD-AE84-E5739FD93237}">
      <dgm:prSet/>
      <dgm:spPr/>
      <dgm:t>
        <a:bodyPr/>
        <a:lstStyle/>
        <a:p>
          <a:endParaRPr lang="es-CL"/>
        </a:p>
      </dgm:t>
    </dgm:pt>
    <dgm:pt modelId="{2EBEE5DC-F7FD-45B1-8652-DC063E874176}">
      <dgm:prSet phldrT="[Texto]"/>
      <dgm:spPr/>
      <dgm:t>
        <a:bodyPr/>
        <a:lstStyle/>
        <a:p>
          <a:r>
            <a:rPr lang="es-CL" dirty="0"/>
            <a:t>Efecto Inducido</a:t>
          </a:r>
        </a:p>
      </dgm:t>
    </dgm:pt>
    <dgm:pt modelId="{6388DDA8-BC6E-456F-B21F-DCD03B1A365C}" type="parTrans" cxnId="{173389EF-6309-4454-A7A5-770B128A22C9}">
      <dgm:prSet/>
      <dgm:spPr/>
      <dgm:t>
        <a:bodyPr/>
        <a:lstStyle/>
        <a:p>
          <a:endParaRPr lang="es-CL"/>
        </a:p>
      </dgm:t>
    </dgm:pt>
    <dgm:pt modelId="{9A9DEAA0-85CB-407B-9E0A-A1F1C2990338}" type="sibTrans" cxnId="{173389EF-6309-4454-A7A5-770B128A22C9}">
      <dgm:prSet/>
      <dgm:spPr/>
      <dgm:t>
        <a:bodyPr/>
        <a:lstStyle/>
        <a:p>
          <a:endParaRPr lang="es-CL"/>
        </a:p>
      </dgm:t>
    </dgm:pt>
    <dgm:pt modelId="{44C5C2B5-9AC8-43AE-A509-3AB33CEA4D70}" type="pres">
      <dgm:prSet presAssocID="{2FCD9A90-E828-4A3E-95B4-5877FCD96E9B}" presName="linearFlow" presStyleCnt="0">
        <dgm:presLayoutVars>
          <dgm:dir/>
          <dgm:resizeHandles val="exact"/>
        </dgm:presLayoutVars>
      </dgm:prSet>
      <dgm:spPr/>
    </dgm:pt>
    <dgm:pt modelId="{E59DD556-836F-487E-ABCE-4236A046D3B8}" type="pres">
      <dgm:prSet presAssocID="{9585D572-EDE7-42FC-81C4-3C62C1A95027}" presName="node" presStyleLbl="node1" presStyleIdx="0" presStyleCnt="4">
        <dgm:presLayoutVars>
          <dgm:bulletEnabled val="1"/>
        </dgm:presLayoutVars>
      </dgm:prSet>
      <dgm:spPr/>
    </dgm:pt>
    <dgm:pt modelId="{548D8F60-711E-43E1-A079-05014CEDAA89}" type="pres">
      <dgm:prSet presAssocID="{B93E03D6-AD2B-4031-9B03-C87024FFD15E}" presName="spacerL" presStyleCnt="0"/>
      <dgm:spPr/>
    </dgm:pt>
    <dgm:pt modelId="{E1282413-B9DB-4507-A3BA-AF344F14A3AA}" type="pres">
      <dgm:prSet presAssocID="{B93E03D6-AD2B-4031-9B03-C87024FFD15E}" presName="sibTrans" presStyleLbl="sibTrans2D1" presStyleIdx="0" presStyleCnt="3"/>
      <dgm:spPr/>
    </dgm:pt>
    <dgm:pt modelId="{7413CF66-87C8-406A-9CE2-1170361A66A2}" type="pres">
      <dgm:prSet presAssocID="{B93E03D6-AD2B-4031-9B03-C87024FFD15E}" presName="spacerR" presStyleCnt="0"/>
      <dgm:spPr/>
    </dgm:pt>
    <dgm:pt modelId="{0BF761B0-A61F-4FD3-8A32-1095BBFB0760}" type="pres">
      <dgm:prSet presAssocID="{C8739C94-CEB3-49CD-B094-246AC2AB3ED3}" presName="node" presStyleLbl="node1" presStyleIdx="1" presStyleCnt="4">
        <dgm:presLayoutVars>
          <dgm:bulletEnabled val="1"/>
        </dgm:presLayoutVars>
      </dgm:prSet>
      <dgm:spPr/>
    </dgm:pt>
    <dgm:pt modelId="{8C16EFD0-778C-411D-8D18-92ADB6174658}" type="pres">
      <dgm:prSet presAssocID="{DEFE8EFE-CB42-4CBF-8B12-D2F31154A1E2}" presName="spacerL" presStyleCnt="0"/>
      <dgm:spPr/>
    </dgm:pt>
    <dgm:pt modelId="{52A3F9EF-5258-4373-B4B6-6AB1B858C6BC}" type="pres">
      <dgm:prSet presAssocID="{DEFE8EFE-CB42-4CBF-8B12-D2F31154A1E2}" presName="sibTrans" presStyleLbl="sibTrans2D1" presStyleIdx="1" presStyleCnt="3"/>
      <dgm:spPr/>
    </dgm:pt>
    <dgm:pt modelId="{F5E0B611-817A-4221-9C70-B694CA55AA6B}" type="pres">
      <dgm:prSet presAssocID="{DEFE8EFE-CB42-4CBF-8B12-D2F31154A1E2}" presName="spacerR" presStyleCnt="0"/>
      <dgm:spPr/>
    </dgm:pt>
    <dgm:pt modelId="{AC68E0B7-3B75-45FD-BE02-A62E4035B0F5}" type="pres">
      <dgm:prSet presAssocID="{2EBEE5DC-F7FD-45B1-8652-DC063E874176}" presName="node" presStyleLbl="node1" presStyleIdx="2" presStyleCnt="4">
        <dgm:presLayoutVars>
          <dgm:bulletEnabled val="1"/>
        </dgm:presLayoutVars>
      </dgm:prSet>
      <dgm:spPr/>
    </dgm:pt>
    <dgm:pt modelId="{DB82B1E5-7026-45D2-A3D9-DE67D0B5A72A}" type="pres">
      <dgm:prSet presAssocID="{9A9DEAA0-85CB-407B-9E0A-A1F1C2990338}" presName="spacerL" presStyleCnt="0"/>
      <dgm:spPr/>
    </dgm:pt>
    <dgm:pt modelId="{CED4A941-DC07-4D6D-B546-689923697182}" type="pres">
      <dgm:prSet presAssocID="{9A9DEAA0-85CB-407B-9E0A-A1F1C2990338}" presName="sibTrans" presStyleLbl="sibTrans2D1" presStyleIdx="2" presStyleCnt="3"/>
      <dgm:spPr/>
    </dgm:pt>
    <dgm:pt modelId="{693026FC-CC84-434B-A3D2-7BD5C34CF599}" type="pres">
      <dgm:prSet presAssocID="{9A9DEAA0-85CB-407B-9E0A-A1F1C2990338}" presName="spacerR" presStyleCnt="0"/>
      <dgm:spPr/>
    </dgm:pt>
    <dgm:pt modelId="{7E989F2C-989D-4865-AC22-EABBC7F1108F}" type="pres">
      <dgm:prSet presAssocID="{A70B4AC9-0981-48AA-9D4E-AEBB85007452}" presName="node" presStyleLbl="node1" presStyleIdx="3" presStyleCnt="4">
        <dgm:presLayoutVars>
          <dgm:bulletEnabled val="1"/>
        </dgm:presLayoutVars>
      </dgm:prSet>
      <dgm:spPr/>
    </dgm:pt>
  </dgm:ptLst>
  <dgm:cxnLst>
    <dgm:cxn modelId="{325C3C3D-7934-4237-B7DB-6E9A9C78255B}" srcId="{2FCD9A90-E828-4A3E-95B4-5877FCD96E9B}" destId="{9585D572-EDE7-42FC-81C4-3C62C1A95027}" srcOrd="0" destOrd="0" parTransId="{958A7A64-94E1-4884-93B6-AC1113E77E38}" sibTransId="{B93E03D6-AD2B-4031-9B03-C87024FFD15E}"/>
    <dgm:cxn modelId="{DD53C55D-918D-4054-A350-64575420FCB2}" type="presOf" srcId="{9A9DEAA0-85CB-407B-9E0A-A1F1C2990338}" destId="{CED4A941-DC07-4D6D-B546-689923697182}" srcOrd="0" destOrd="0" presId="urn:microsoft.com/office/officeart/2005/8/layout/equation1"/>
    <dgm:cxn modelId="{1564E66B-37EE-4341-BD88-6CA2FF8EE367}" srcId="{2FCD9A90-E828-4A3E-95B4-5877FCD96E9B}" destId="{C8739C94-CEB3-49CD-B094-246AC2AB3ED3}" srcOrd="1" destOrd="0" parTransId="{59A71480-0CC9-4E06-9FE8-CE34CD78617E}" sibTransId="{DEFE8EFE-CB42-4CBF-8B12-D2F31154A1E2}"/>
    <dgm:cxn modelId="{40D1656C-D89B-4F20-B4F9-B359DB7F7C5A}" type="presOf" srcId="{9585D572-EDE7-42FC-81C4-3C62C1A95027}" destId="{E59DD556-836F-487E-ABCE-4236A046D3B8}" srcOrd="0" destOrd="0" presId="urn:microsoft.com/office/officeart/2005/8/layout/equation1"/>
    <dgm:cxn modelId="{0F3176D0-D38B-46B7-AED4-1A622BF80587}" type="presOf" srcId="{B93E03D6-AD2B-4031-9B03-C87024FFD15E}" destId="{E1282413-B9DB-4507-A3BA-AF344F14A3AA}" srcOrd="0" destOrd="0" presId="urn:microsoft.com/office/officeart/2005/8/layout/equation1"/>
    <dgm:cxn modelId="{2F7975DE-982B-44AD-AE84-E5739FD93237}" srcId="{2FCD9A90-E828-4A3E-95B4-5877FCD96E9B}" destId="{A70B4AC9-0981-48AA-9D4E-AEBB85007452}" srcOrd="3" destOrd="0" parTransId="{140B2F7E-2647-4183-8EF5-30B358AFDA1B}" sibTransId="{19B517A2-E78E-4508-990B-177E0632546C}"/>
    <dgm:cxn modelId="{461AC0E5-9F1E-4000-9296-32EDEF8FA1FF}" type="presOf" srcId="{DEFE8EFE-CB42-4CBF-8B12-D2F31154A1E2}" destId="{52A3F9EF-5258-4373-B4B6-6AB1B858C6BC}" srcOrd="0" destOrd="0" presId="urn:microsoft.com/office/officeart/2005/8/layout/equation1"/>
    <dgm:cxn modelId="{7D19E2E6-1DD8-4054-91CE-99D52DAA0D0A}" type="presOf" srcId="{C8739C94-CEB3-49CD-B094-246AC2AB3ED3}" destId="{0BF761B0-A61F-4FD3-8A32-1095BBFB0760}" srcOrd="0" destOrd="0" presId="urn:microsoft.com/office/officeart/2005/8/layout/equation1"/>
    <dgm:cxn modelId="{173389EF-6309-4454-A7A5-770B128A22C9}" srcId="{2FCD9A90-E828-4A3E-95B4-5877FCD96E9B}" destId="{2EBEE5DC-F7FD-45B1-8652-DC063E874176}" srcOrd="2" destOrd="0" parTransId="{6388DDA8-BC6E-456F-B21F-DCD03B1A365C}" sibTransId="{9A9DEAA0-85CB-407B-9E0A-A1F1C2990338}"/>
    <dgm:cxn modelId="{44D5B9F0-40CF-43FF-98FC-3E16E2CF9823}" type="presOf" srcId="{2FCD9A90-E828-4A3E-95B4-5877FCD96E9B}" destId="{44C5C2B5-9AC8-43AE-A509-3AB33CEA4D70}" srcOrd="0" destOrd="0" presId="urn:microsoft.com/office/officeart/2005/8/layout/equation1"/>
    <dgm:cxn modelId="{915F19F6-0E21-4AF4-9E06-0B7DE8A0B6D2}" type="presOf" srcId="{A70B4AC9-0981-48AA-9D4E-AEBB85007452}" destId="{7E989F2C-989D-4865-AC22-EABBC7F1108F}" srcOrd="0" destOrd="0" presId="urn:microsoft.com/office/officeart/2005/8/layout/equation1"/>
    <dgm:cxn modelId="{C015ACFB-00BC-4D71-88A1-B95524E28AC1}" type="presOf" srcId="{2EBEE5DC-F7FD-45B1-8652-DC063E874176}" destId="{AC68E0B7-3B75-45FD-BE02-A62E4035B0F5}" srcOrd="0" destOrd="0" presId="urn:microsoft.com/office/officeart/2005/8/layout/equation1"/>
    <dgm:cxn modelId="{CDC21F6D-B5F4-4AD4-BC48-30A894985601}" type="presParOf" srcId="{44C5C2B5-9AC8-43AE-A509-3AB33CEA4D70}" destId="{E59DD556-836F-487E-ABCE-4236A046D3B8}" srcOrd="0" destOrd="0" presId="urn:microsoft.com/office/officeart/2005/8/layout/equation1"/>
    <dgm:cxn modelId="{DFD04561-11DB-4974-B235-E8BBD4AEF14D}" type="presParOf" srcId="{44C5C2B5-9AC8-43AE-A509-3AB33CEA4D70}" destId="{548D8F60-711E-43E1-A079-05014CEDAA89}" srcOrd="1" destOrd="0" presId="urn:microsoft.com/office/officeart/2005/8/layout/equation1"/>
    <dgm:cxn modelId="{3BC02832-0084-44FE-99FA-5D8E7476D00B}" type="presParOf" srcId="{44C5C2B5-9AC8-43AE-A509-3AB33CEA4D70}" destId="{E1282413-B9DB-4507-A3BA-AF344F14A3AA}" srcOrd="2" destOrd="0" presId="urn:microsoft.com/office/officeart/2005/8/layout/equation1"/>
    <dgm:cxn modelId="{7DE70526-B094-4F5B-83F7-612E102E2F94}" type="presParOf" srcId="{44C5C2B5-9AC8-43AE-A509-3AB33CEA4D70}" destId="{7413CF66-87C8-406A-9CE2-1170361A66A2}" srcOrd="3" destOrd="0" presId="urn:microsoft.com/office/officeart/2005/8/layout/equation1"/>
    <dgm:cxn modelId="{BC790D40-C3B0-4067-B718-D0181FD9DE62}" type="presParOf" srcId="{44C5C2B5-9AC8-43AE-A509-3AB33CEA4D70}" destId="{0BF761B0-A61F-4FD3-8A32-1095BBFB0760}" srcOrd="4" destOrd="0" presId="urn:microsoft.com/office/officeart/2005/8/layout/equation1"/>
    <dgm:cxn modelId="{E9116466-6220-4DE6-9A00-DAB767468EDD}" type="presParOf" srcId="{44C5C2B5-9AC8-43AE-A509-3AB33CEA4D70}" destId="{8C16EFD0-778C-411D-8D18-92ADB6174658}" srcOrd="5" destOrd="0" presId="urn:microsoft.com/office/officeart/2005/8/layout/equation1"/>
    <dgm:cxn modelId="{CF02D942-B810-4B0B-B0B1-B8B79658F9CC}" type="presParOf" srcId="{44C5C2B5-9AC8-43AE-A509-3AB33CEA4D70}" destId="{52A3F9EF-5258-4373-B4B6-6AB1B858C6BC}" srcOrd="6" destOrd="0" presId="urn:microsoft.com/office/officeart/2005/8/layout/equation1"/>
    <dgm:cxn modelId="{6655194E-1E47-49D6-BF63-B1365EFC97F7}" type="presParOf" srcId="{44C5C2B5-9AC8-43AE-A509-3AB33CEA4D70}" destId="{F5E0B611-817A-4221-9C70-B694CA55AA6B}" srcOrd="7" destOrd="0" presId="urn:microsoft.com/office/officeart/2005/8/layout/equation1"/>
    <dgm:cxn modelId="{28DCCA6E-CC17-4AFC-8B61-BC5F124383AF}" type="presParOf" srcId="{44C5C2B5-9AC8-43AE-A509-3AB33CEA4D70}" destId="{AC68E0B7-3B75-45FD-BE02-A62E4035B0F5}" srcOrd="8" destOrd="0" presId="urn:microsoft.com/office/officeart/2005/8/layout/equation1"/>
    <dgm:cxn modelId="{E7B19DF9-2611-4CB7-A6B0-5EBC414BE8D5}" type="presParOf" srcId="{44C5C2B5-9AC8-43AE-A509-3AB33CEA4D70}" destId="{DB82B1E5-7026-45D2-A3D9-DE67D0B5A72A}" srcOrd="9" destOrd="0" presId="urn:microsoft.com/office/officeart/2005/8/layout/equation1"/>
    <dgm:cxn modelId="{97240FDF-216C-416E-B62C-61EB88EB99F0}" type="presParOf" srcId="{44C5C2B5-9AC8-43AE-A509-3AB33CEA4D70}" destId="{CED4A941-DC07-4D6D-B546-689923697182}" srcOrd="10" destOrd="0" presId="urn:microsoft.com/office/officeart/2005/8/layout/equation1"/>
    <dgm:cxn modelId="{78AB04AF-2F67-4D79-BDB4-6C39ED855D1D}" type="presParOf" srcId="{44C5C2B5-9AC8-43AE-A509-3AB33CEA4D70}" destId="{693026FC-CC84-434B-A3D2-7BD5C34CF599}" srcOrd="11" destOrd="0" presId="urn:microsoft.com/office/officeart/2005/8/layout/equation1"/>
    <dgm:cxn modelId="{C69848B0-431C-4C4D-9AE0-F039D329FED1}" type="presParOf" srcId="{44C5C2B5-9AC8-43AE-A509-3AB33CEA4D70}" destId="{7E989F2C-989D-4865-AC22-EABBC7F1108F}"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DD556-836F-487E-ABCE-4236A046D3B8}">
      <dsp:nvSpPr>
        <dsp:cNvPr id="0" name=""/>
        <dsp:cNvSpPr/>
      </dsp:nvSpPr>
      <dsp:spPr>
        <a:xfrm>
          <a:off x="4689" y="1226927"/>
          <a:ext cx="1302786" cy="1302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Efecto Directo	</a:t>
          </a:r>
        </a:p>
      </dsp:txBody>
      <dsp:txXfrm>
        <a:off x="195478" y="1417716"/>
        <a:ext cx="921208" cy="921208"/>
      </dsp:txXfrm>
    </dsp:sp>
    <dsp:sp modelId="{E1282413-B9DB-4507-A3BA-AF344F14A3AA}">
      <dsp:nvSpPr>
        <dsp:cNvPr id="0" name=""/>
        <dsp:cNvSpPr/>
      </dsp:nvSpPr>
      <dsp:spPr>
        <a:xfrm>
          <a:off x="1413262" y="1500512"/>
          <a:ext cx="755616" cy="7556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L" sz="1200" kern="1200"/>
        </a:p>
      </dsp:txBody>
      <dsp:txXfrm>
        <a:off x="1513419" y="1789460"/>
        <a:ext cx="555302" cy="177720"/>
      </dsp:txXfrm>
    </dsp:sp>
    <dsp:sp modelId="{0BF761B0-A61F-4FD3-8A32-1095BBFB0760}">
      <dsp:nvSpPr>
        <dsp:cNvPr id="0" name=""/>
        <dsp:cNvSpPr/>
      </dsp:nvSpPr>
      <dsp:spPr>
        <a:xfrm>
          <a:off x="2274665" y="1226927"/>
          <a:ext cx="1302786" cy="1302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Efecto Indirecto</a:t>
          </a:r>
        </a:p>
      </dsp:txBody>
      <dsp:txXfrm>
        <a:off x="2465454" y="1417716"/>
        <a:ext cx="921208" cy="921208"/>
      </dsp:txXfrm>
    </dsp:sp>
    <dsp:sp modelId="{52A3F9EF-5258-4373-B4B6-6AB1B858C6BC}">
      <dsp:nvSpPr>
        <dsp:cNvPr id="0" name=""/>
        <dsp:cNvSpPr/>
      </dsp:nvSpPr>
      <dsp:spPr>
        <a:xfrm>
          <a:off x="3683238" y="1500512"/>
          <a:ext cx="755616" cy="7556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L" sz="1200" kern="1200"/>
        </a:p>
      </dsp:txBody>
      <dsp:txXfrm>
        <a:off x="3783395" y="1789460"/>
        <a:ext cx="555302" cy="177720"/>
      </dsp:txXfrm>
    </dsp:sp>
    <dsp:sp modelId="{AC68E0B7-3B75-45FD-BE02-A62E4035B0F5}">
      <dsp:nvSpPr>
        <dsp:cNvPr id="0" name=""/>
        <dsp:cNvSpPr/>
      </dsp:nvSpPr>
      <dsp:spPr>
        <a:xfrm>
          <a:off x="4544640" y="1226927"/>
          <a:ext cx="1302786" cy="1302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Efecto Inducido</a:t>
          </a:r>
        </a:p>
      </dsp:txBody>
      <dsp:txXfrm>
        <a:off x="4735429" y="1417716"/>
        <a:ext cx="921208" cy="921208"/>
      </dsp:txXfrm>
    </dsp:sp>
    <dsp:sp modelId="{CED4A941-DC07-4D6D-B546-689923697182}">
      <dsp:nvSpPr>
        <dsp:cNvPr id="0" name=""/>
        <dsp:cNvSpPr/>
      </dsp:nvSpPr>
      <dsp:spPr>
        <a:xfrm>
          <a:off x="5953214" y="1500512"/>
          <a:ext cx="755616" cy="7556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6053371" y="1656169"/>
        <a:ext cx="555302" cy="444302"/>
      </dsp:txXfrm>
    </dsp:sp>
    <dsp:sp modelId="{7E989F2C-989D-4865-AC22-EABBC7F1108F}">
      <dsp:nvSpPr>
        <dsp:cNvPr id="0" name=""/>
        <dsp:cNvSpPr/>
      </dsp:nvSpPr>
      <dsp:spPr>
        <a:xfrm>
          <a:off x="6814616" y="1226927"/>
          <a:ext cx="1302786" cy="1302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Impacto Económico</a:t>
          </a:r>
        </a:p>
      </dsp:txBody>
      <dsp:txXfrm>
        <a:off x="7005405" y="1417716"/>
        <a:ext cx="921208" cy="92120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0.09484</cdr:x>
      <cdr:y>0.88828</cdr:y>
    </cdr:from>
    <cdr:to>
      <cdr:x>0.32623</cdr:x>
      <cdr:y>0.96732</cdr:y>
    </cdr:to>
    <cdr:sp macro="" textlink="">
      <cdr:nvSpPr>
        <cdr:cNvPr id="2" name="CuadroTexto 1">
          <a:extLst xmlns:a="http://schemas.openxmlformats.org/drawingml/2006/main">
            <a:ext uri="{FF2B5EF4-FFF2-40B4-BE49-F238E27FC236}">
              <a16:creationId xmlns:a16="http://schemas.microsoft.com/office/drawing/2014/main" id="{3E4055C5-2A6A-39E9-5EA4-25938511B1C6}"/>
            </a:ext>
          </a:extLst>
        </cdr:cNvPr>
        <cdr:cNvSpPr txBox="1"/>
      </cdr:nvSpPr>
      <cdr:spPr>
        <a:xfrm xmlns:a="http://schemas.openxmlformats.org/drawingml/2006/main">
          <a:off x="621795" y="2679882"/>
          <a:ext cx="1517085" cy="23845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CL" sz="1400" dirty="0">
              <a:solidFill>
                <a:srgbClr val="595959"/>
              </a:solidFill>
              <a:latin typeface="Arial" panose="020B0604020202020204" pitchFamily="34" charset="0"/>
              <a:cs typeface="Arial" panose="020B0604020202020204" pitchFamily="34" charset="0"/>
            </a:rPr>
            <a:t>Bar y restaurant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ED613-4E63-4570-99F4-C30CF9BE40E7}" type="datetimeFigureOut">
              <a:rPr lang="es-CL" smtClean="0"/>
              <a:t>19-01-2023</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CD25-6F61-41A7-B060-80C3FCCCF0E8}" type="slidenum">
              <a:rPr lang="es-CL" smtClean="0"/>
              <a:t>‹Nº›</a:t>
            </a:fld>
            <a:endParaRPr lang="es-CL" dirty="0"/>
          </a:p>
        </p:txBody>
      </p:sp>
    </p:spTree>
    <p:extLst>
      <p:ext uri="{BB962C8B-B14F-4D97-AF65-F5344CB8AC3E}">
        <p14:creationId xmlns:p14="http://schemas.microsoft.com/office/powerpoint/2010/main" val="283498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F28CD25-6F61-41A7-B060-80C3FCCCF0E8}" type="slidenum">
              <a:rPr lang="es-CL" smtClean="0"/>
              <a:t>1</a:t>
            </a:fld>
            <a:endParaRPr lang="es-CL" dirty="0"/>
          </a:p>
        </p:txBody>
      </p:sp>
    </p:spTree>
    <p:extLst>
      <p:ext uri="{BB962C8B-B14F-4D97-AF65-F5344CB8AC3E}">
        <p14:creationId xmlns:p14="http://schemas.microsoft.com/office/powerpoint/2010/main" val="147672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10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03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79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96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81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74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08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0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88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37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05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1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325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803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827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843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34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Festival Internacional de Cine de Valdivia: </a:t>
            </a:r>
            <a:r>
              <a:rPr lang="es-MX" b="0" i="0" dirty="0" err="1">
                <a:solidFill>
                  <a:srgbClr val="85868C"/>
                </a:solidFill>
                <a:effectLst/>
                <a:latin typeface="Montserrat" panose="00000500000000000000" pitchFamily="2" charset="0"/>
              </a:rPr>
              <a:t>FICValdivia</a:t>
            </a:r>
            <a:r>
              <a:rPr lang="es-MX" b="0" i="0" dirty="0">
                <a:solidFill>
                  <a:srgbClr val="85868C"/>
                </a:solidFill>
                <a:effectLst/>
                <a:latin typeface="Montserrat" panose="00000500000000000000" pitchFamily="2" charset="0"/>
              </a:rPr>
              <a:t> se ha erigido como un espacio de encuentro para la industria, para los autores locales y extranjeros, y para públicos cada día más diversos. Busca contribuir al acercamiento de todas y todos al fenómeno del cine. Además, en las 12 comunas de la Región de Los Ríos, desarrolla iniciativas que perduran todo el año: actividades de formación de audiencias, cursos de apreciación cinematográfica y talleres de cine para público escolar. Estas labores han permitido a cientos de niños, jóvenes y adultos aproximarse a la experiencia cinematográfica. (https://ficvaldivia.cl/historia/ ; https://ficvaldivia.cl/nuestra-mirada/). </a:t>
            </a:r>
            <a:r>
              <a:rPr lang="es-MX" b="0" i="0" dirty="0">
                <a:solidFill>
                  <a:srgbClr val="333333"/>
                </a:solidFill>
                <a:effectLst/>
                <a:latin typeface="-apple-system"/>
              </a:rPr>
              <a:t>El Centro Cultural de Promoción Cinematográfica de Valdivia (CPCV), productores del </a:t>
            </a:r>
            <a:r>
              <a:rPr lang="es-MX" b="0" i="0" dirty="0" err="1">
                <a:solidFill>
                  <a:srgbClr val="333333"/>
                </a:solidFill>
                <a:effectLst/>
                <a:latin typeface="-apple-system"/>
              </a:rPr>
              <a:t>FICValdivia</a:t>
            </a:r>
            <a:r>
              <a:rPr lang="es-MX" b="0" i="0" dirty="0">
                <a:solidFill>
                  <a:srgbClr val="333333"/>
                </a:solidFill>
                <a:effectLst/>
                <a:latin typeface="-apple-system"/>
              </a:rPr>
              <a:t>, es una organización comunitaria funcional sin fines de lucro (https://www.cpcv.cl/somos/centro/)</a:t>
            </a:r>
            <a:endParaRPr lang="es-MX" b="0" i="0" dirty="0">
              <a:solidFill>
                <a:srgbClr val="85868C"/>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85868C"/>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1" i="0" dirty="0">
                <a:solidFill>
                  <a:srgbClr val="85868C"/>
                </a:solidFill>
                <a:effectLst/>
                <a:latin typeface="Montserrat" panose="00000500000000000000" pitchFamily="2" charset="0"/>
              </a:rPr>
              <a:t>Festival de Cine de Huelva (España): </a:t>
            </a:r>
            <a:r>
              <a:rPr lang="es-MX" b="0" i="0" dirty="0">
                <a:solidFill>
                  <a:srgbClr val="85868C"/>
                </a:solidFill>
                <a:effectLst/>
                <a:latin typeface="Montserrat" panose="00000500000000000000" pitchFamily="2" charset="0"/>
              </a:rPr>
              <a:t>El festival tiene entre sus objetivos promocionar el cine iberoamericano en Europa. La FUNDACIÓN CULTURAL FESTIVAL DE CINE IBEROAMERICANO DE HUELVA es una fundación pública sin ánimo de lucro (https://festicinehuelva.com/informacion-juridica).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85868C"/>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1" i="0" dirty="0">
                <a:solidFill>
                  <a:srgbClr val="85868C"/>
                </a:solidFill>
                <a:effectLst/>
                <a:latin typeface="Montserrat" panose="00000500000000000000" pitchFamily="2" charset="0"/>
              </a:rPr>
              <a:t>Festival Internacional de Edimburgo (Escocia): </a:t>
            </a:r>
            <a:r>
              <a:rPr lang="es-MX" b="0" i="0" dirty="0">
                <a:solidFill>
                  <a:srgbClr val="85868C"/>
                </a:solidFill>
                <a:effectLst/>
                <a:latin typeface="Montserrat" panose="00000500000000000000" pitchFamily="2" charset="0"/>
              </a:rPr>
              <a:t>Considerado el evento cultural más grande del mundo. Es una conformación de distintos festivales en simultáneo (música, danza, teatro, </a:t>
            </a:r>
            <a:r>
              <a:rPr lang="es-MX" b="0" i="0" dirty="0" err="1">
                <a:solidFill>
                  <a:srgbClr val="85868C"/>
                </a:solidFill>
                <a:effectLst/>
                <a:latin typeface="Montserrat" panose="00000500000000000000" pitchFamily="2" charset="0"/>
              </a:rPr>
              <a:t>etc</a:t>
            </a:r>
            <a:r>
              <a:rPr lang="es-MX" b="0" i="0" dirty="0">
                <a:solidFill>
                  <a:srgbClr val="85868C"/>
                </a:solidFill>
                <a:effectLst/>
                <a:latin typeface="Montserrat" panose="00000500000000000000" pitchFamily="2" charset="0"/>
              </a:rPr>
              <a:t>). Es un festival sin fines de lucro. (https://ivypanda.com/essays/edinburgh-international-festival-analytical-report/).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85868C"/>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1" i="0" dirty="0">
                <a:solidFill>
                  <a:srgbClr val="85868C"/>
                </a:solidFill>
                <a:effectLst/>
                <a:latin typeface="Montserrat" panose="00000500000000000000" pitchFamily="2" charset="0"/>
              </a:rPr>
              <a:t>Festival de Cali –Feria de Cali- (Colombia): </a:t>
            </a:r>
            <a:r>
              <a:rPr lang="es-MX" b="0" i="0" dirty="0">
                <a:solidFill>
                  <a:srgbClr val="85868C"/>
                </a:solidFill>
                <a:effectLst/>
                <a:latin typeface="Montserrat" panose="00000500000000000000" pitchFamily="2" charset="0"/>
              </a:rPr>
              <a:t>La Feria de Cali se basa en un resurgir de la ciudad desde aspectos, económicos, sociales, culturales, turísticos, ambientales, etc. Nace luego de que la Ciudad de Cali viviera una trágica explosión con miles de muertos, heridos, y problemas socioeconómicos. (https://feriadecali.com.co/conoce-la-feria/). Es el principal motor de la economía local de Cali durante diciembre.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85868C"/>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b="1" i="0" dirty="0" err="1">
                <a:solidFill>
                  <a:srgbClr val="85868C"/>
                </a:solidFill>
                <a:effectLst/>
                <a:latin typeface="Montserrat" panose="00000500000000000000" pitchFamily="2" charset="0"/>
              </a:rPr>
              <a:t>Lollapalooza</a:t>
            </a:r>
            <a:r>
              <a:rPr lang="es-MX" b="1" i="0" dirty="0">
                <a:solidFill>
                  <a:srgbClr val="85868C"/>
                </a:solidFill>
                <a:effectLst/>
                <a:latin typeface="Montserrat" panose="00000500000000000000" pitchFamily="2" charset="0"/>
              </a:rPr>
              <a:t>:</a:t>
            </a:r>
            <a:r>
              <a:rPr lang="es-MX" b="0" i="0" dirty="0">
                <a:solidFill>
                  <a:srgbClr val="85868C"/>
                </a:solidFill>
                <a:effectLst/>
                <a:latin typeface="Montserrat" panose="00000500000000000000" pitchFamily="2" charset="0"/>
              </a:rPr>
              <a:t> El líder de </a:t>
            </a:r>
            <a:r>
              <a:rPr lang="es-MX" b="0" i="0" dirty="0" err="1">
                <a:solidFill>
                  <a:srgbClr val="85868C"/>
                </a:solidFill>
                <a:effectLst/>
                <a:latin typeface="Montserrat" panose="00000500000000000000" pitchFamily="2" charset="0"/>
              </a:rPr>
              <a:t>Jane's</a:t>
            </a:r>
            <a:r>
              <a:rPr lang="es-MX" b="0" i="0" dirty="0">
                <a:solidFill>
                  <a:srgbClr val="85868C"/>
                </a:solidFill>
                <a:effectLst/>
                <a:latin typeface="Montserrat" panose="00000500000000000000" pitchFamily="2" charset="0"/>
              </a:rPr>
              <a:t> </a:t>
            </a:r>
            <a:r>
              <a:rPr lang="es-MX" b="0" i="0" dirty="0" err="1">
                <a:solidFill>
                  <a:srgbClr val="85868C"/>
                </a:solidFill>
                <a:effectLst/>
                <a:latin typeface="Montserrat" panose="00000500000000000000" pitchFamily="2" charset="0"/>
              </a:rPr>
              <a:t>Addiction</a:t>
            </a:r>
            <a:r>
              <a:rPr lang="es-MX" b="0" i="0" dirty="0">
                <a:solidFill>
                  <a:srgbClr val="85868C"/>
                </a:solidFill>
                <a:effectLst/>
                <a:latin typeface="Montserrat" panose="00000500000000000000" pitchFamily="2" charset="0"/>
              </a:rPr>
              <a:t>, Perry Farrell, inició el </a:t>
            </a:r>
            <a:r>
              <a:rPr lang="es-MX" b="0" i="0" dirty="0" err="1">
                <a:solidFill>
                  <a:srgbClr val="85868C"/>
                </a:solidFill>
                <a:effectLst/>
                <a:latin typeface="Montserrat" panose="00000500000000000000" pitchFamily="2" charset="0"/>
              </a:rPr>
              <a:t>Lollapalooza</a:t>
            </a:r>
            <a:r>
              <a:rPr lang="es-MX" b="0" i="0" dirty="0">
                <a:solidFill>
                  <a:srgbClr val="85868C"/>
                </a:solidFill>
                <a:effectLst/>
                <a:latin typeface="Montserrat" panose="00000500000000000000" pitchFamily="2" charset="0"/>
              </a:rPr>
              <a:t> en 1991 como escenario multidisciplinar para la gira de despedida de su banda. Como los eventos fueron rentables, se intentaron nuevas versiones del festival, hasta ser lo que es hoy en día. En 2011, la marca </a:t>
            </a:r>
            <a:r>
              <a:rPr lang="es-MX" b="0" i="0" dirty="0" err="1">
                <a:solidFill>
                  <a:srgbClr val="85868C"/>
                </a:solidFill>
                <a:effectLst/>
                <a:latin typeface="Montserrat" panose="00000500000000000000" pitchFamily="2" charset="0"/>
              </a:rPr>
              <a:t>Lollapalooza</a:t>
            </a:r>
            <a:r>
              <a:rPr lang="es-MX" b="0" i="0" dirty="0">
                <a:solidFill>
                  <a:srgbClr val="85868C"/>
                </a:solidFill>
                <a:effectLst/>
                <a:latin typeface="Montserrat" panose="00000500000000000000" pitchFamily="2" charset="0"/>
              </a:rPr>
              <a:t> se expandió a Sudamérica, con un festival de dos días celebrado en abril en Santiago de Chile. Posteriormente, </a:t>
            </a:r>
            <a:r>
              <a:rPr lang="es-MX" b="0" i="0" dirty="0" err="1">
                <a:solidFill>
                  <a:srgbClr val="85868C"/>
                </a:solidFill>
                <a:effectLst/>
                <a:latin typeface="Montserrat" panose="00000500000000000000" pitchFamily="2" charset="0"/>
              </a:rPr>
              <a:t>Lollapalooza</a:t>
            </a:r>
            <a:r>
              <a:rPr lang="es-MX" b="0" i="0" dirty="0">
                <a:solidFill>
                  <a:srgbClr val="85868C"/>
                </a:solidFill>
                <a:effectLst/>
                <a:latin typeface="Montserrat" panose="00000500000000000000" pitchFamily="2" charset="0"/>
              </a:rPr>
              <a:t> se expandió para producir festivales en otros cinco países (https://www.britannica.com/art/Lollapalooza)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85868C"/>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MX" b="0" i="0" dirty="0">
              <a:solidFill>
                <a:srgbClr val="85868C"/>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740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477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17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196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606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587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30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88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6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43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5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28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43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2FCB2-2712-4ED3-B6ED-0E0567CA25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15391CC0-0ED8-4BED-84C3-ED02B2351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70A5D01-40FB-4471-85A3-55E82F6F639F}"/>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5" name="Marcador de pie de página 4">
            <a:extLst>
              <a:ext uri="{FF2B5EF4-FFF2-40B4-BE49-F238E27FC236}">
                <a16:creationId xmlns:a16="http://schemas.microsoft.com/office/drawing/2014/main" id="{83EF1A8D-B83E-4C44-9439-2C9530EBA43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A8E0E535-8EC8-4EFA-90F8-3E5226D9ABD6}"/>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50961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CC36A-B109-4E47-A3CD-ADCB86F2BF8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6EAC8EE-900F-4219-B8BA-556888AA18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72D267B-FF6D-4BC2-8123-7AA17BFFCB09}"/>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5" name="Marcador de pie de página 4">
            <a:extLst>
              <a:ext uri="{FF2B5EF4-FFF2-40B4-BE49-F238E27FC236}">
                <a16:creationId xmlns:a16="http://schemas.microsoft.com/office/drawing/2014/main" id="{E06EDAED-B326-4E21-9522-5B09B9C845E6}"/>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127C4A51-02D6-40E7-9E6B-B5112F42DFBB}"/>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330884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C4E106-0788-491C-A41A-01184A8F3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D8DC474-0687-4372-B883-604F308772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8F78530-77F5-4AFA-B80B-9379B255CB89}"/>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5" name="Marcador de pie de página 4">
            <a:extLst>
              <a:ext uri="{FF2B5EF4-FFF2-40B4-BE49-F238E27FC236}">
                <a16:creationId xmlns:a16="http://schemas.microsoft.com/office/drawing/2014/main" id="{5A22F9D9-C5DC-47F7-B576-75D9E87E870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C00370EE-7CD0-4F78-8FED-9E935C7D6518}"/>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415709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FC5A4-8C90-41E8-AABE-B8A31298FE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DBAD743-FDC9-422D-B995-E0D7813DC2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AC2E724-F6F9-4906-8B5E-47E7AD9EE5E6}"/>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5" name="Marcador de pie de página 4">
            <a:extLst>
              <a:ext uri="{FF2B5EF4-FFF2-40B4-BE49-F238E27FC236}">
                <a16:creationId xmlns:a16="http://schemas.microsoft.com/office/drawing/2014/main" id="{00294A2F-FE3B-44FB-894A-1A701C6472D7}"/>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1FDAEA7B-B70A-47F3-81A7-84C677BF449C}"/>
              </a:ext>
            </a:extLst>
          </p:cNvPr>
          <p:cNvSpPr>
            <a:spLocks noGrp="1"/>
          </p:cNvSpPr>
          <p:nvPr>
            <p:ph type="sldNum" sz="quarter" idx="12"/>
          </p:nvPr>
        </p:nvSpPr>
        <p:spPr/>
        <p:txBody>
          <a:bodyPr/>
          <a:lstStyle>
            <a:lvl1pPr>
              <a:defRPr/>
            </a:lvl1pPr>
          </a:lstStyle>
          <a:p>
            <a:r>
              <a:rPr lang="es-CL" dirty="0"/>
              <a:t>1</a:t>
            </a:r>
          </a:p>
        </p:txBody>
      </p:sp>
    </p:spTree>
    <p:extLst>
      <p:ext uri="{BB962C8B-B14F-4D97-AF65-F5344CB8AC3E}">
        <p14:creationId xmlns:p14="http://schemas.microsoft.com/office/powerpoint/2010/main" val="214989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C0BC9-371B-4DFC-97A0-0841F98764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02BC657-4A2F-4D46-85D3-581CB6E8A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96D0F1D-3D66-47BA-9F9B-CB809513E7C8}"/>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5" name="Marcador de pie de página 4">
            <a:extLst>
              <a:ext uri="{FF2B5EF4-FFF2-40B4-BE49-F238E27FC236}">
                <a16:creationId xmlns:a16="http://schemas.microsoft.com/office/drawing/2014/main" id="{6C7D79BA-852C-4BAB-B2F6-74E5AA52B8C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D53B41A3-3D65-4B49-9A85-3E09F71127D7}"/>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45147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E20BD-2C03-411B-B623-9F47674401C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0A75F2F-3F5C-4CBA-BDFE-7DDBF5ECF1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17BCF617-801C-40E8-A61A-083EDF03A17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26AA55FA-9B3D-47E5-9604-89D63EA8C02B}"/>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6" name="Marcador de pie de página 5">
            <a:extLst>
              <a:ext uri="{FF2B5EF4-FFF2-40B4-BE49-F238E27FC236}">
                <a16:creationId xmlns:a16="http://schemas.microsoft.com/office/drawing/2014/main" id="{0D8C62B9-F697-4823-B2BF-173E25161C1F}"/>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B7388BE9-4B90-4D35-962F-01DAB894A317}"/>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106526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37A95E-B70D-4BF3-B8B3-2B97289F4BD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F06019E-0289-4947-A095-E03929B9A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74C11D-4B85-477F-B9DB-DB1B0E06EF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B1834F1-B4FD-4222-A2B6-382AE4F20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FF98B9-2CF1-4C14-B066-DEFD8E537A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B9FADB0-9B77-411D-8667-F98F57A3DD64}"/>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8" name="Marcador de pie de página 7">
            <a:extLst>
              <a:ext uri="{FF2B5EF4-FFF2-40B4-BE49-F238E27FC236}">
                <a16:creationId xmlns:a16="http://schemas.microsoft.com/office/drawing/2014/main" id="{95F46C1C-F8E2-4469-ABA8-3C10AE9CD40E}"/>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8283BCD0-EE5B-486D-B09F-A4606ED2C2C5}"/>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238626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1822-64BB-44B5-B542-542EAD97E6B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E79869C-C99E-4274-9C5F-901B7024C29A}"/>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4" name="Marcador de pie de página 3">
            <a:extLst>
              <a:ext uri="{FF2B5EF4-FFF2-40B4-BE49-F238E27FC236}">
                <a16:creationId xmlns:a16="http://schemas.microsoft.com/office/drawing/2014/main" id="{9B9A9C7F-904A-4EF3-9678-31A9A7EF2DB6}"/>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EACAE6D2-4625-479B-9BAB-8C306853C303}"/>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429093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556BFE0-D6D7-4174-BAD6-5F52A7ADFF7A}"/>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3" name="Marcador de pie de página 2">
            <a:extLst>
              <a:ext uri="{FF2B5EF4-FFF2-40B4-BE49-F238E27FC236}">
                <a16:creationId xmlns:a16="http://schemas.microsoft.com/office/drawing/2014/main" id="{F54005FB-9D2A-4383-B2BA-39A1A06D74BB}"/>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A159D563-0B7B-499F-B095-5DC62815665A}"/>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341966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13B2B-29DE-462B-A8ED-6F5EB1FF2A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B7F4A9D-8697-4746-8591-B3E427119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74ACFDE-54B4-4667-A6BA-FC79155BD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4FD445-BD82-477D-9CA2-0AA0F0AA65A3}"/>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6" name="Marcador de pie de página 5">
            <a:extLst>
              <a:ext uri="{FF2B5EF4-FFF2-40B4-BE49-F238E27FC236}">
                <a16:creationId xmlns:a16="http://schemas.microsoft.com/office/drawing/2014/main" id="{803EDBFA-44D7-44FB-96BC-3E7094EB09B4}"/>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6845CAB5-84CF-4979-9A5E-152643CE7F4C}"/>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316671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392E7-6280-463C-B107-C231311F42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B9BC889-7BE2-4E02-97AE-2B17EAC41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E04FA109-B433-4468-96C4-67F4A4E75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6035C6-63B1-4B86-A9F8-2E94304B33E5}"/>
              </a:ext>
            </a:extLst>
          </p:cNvPr>
          <p:cNvSpPr>
            <a:spLocks noGrp="1"/>
          </p:cNvSpPr>
          <p:nvPr>
            <p:ph type="dt" sz="half" idx="10"/>
          </p:nvPr>
        </p:nvSpPr>
        <p:spPr/>
        <p:txBody>
          <a:bodyPr/>
          <a:lstStyle/>
          <a:p>
            <a:fld id="{02A596B3-339B-4F26-A801-AD8C5118CA89}" type="datetimeFigureOut">
              <a:rPr lang="es-CL" smtClean="0"/>
              <a:t>19-01-2023</a:t>
            </a:fld>
            <a:endParaRPr lang="es-CL" dirty="0"/>
          </a:p>
        </p:txBody>
      </p:sp>
      <p:sp>
        <p:nvSpPr>
          <p:cNvPr id="6" name="Marcador de pie de página 5">
            <a:extLst>
              <a:ext uri="{FF2B5EF4-FFF2-40B4-BE49-F238E27FC236}">
                <a16:creationId xmlns:a16="http://schemas.microsoft.com/office/drawing/2014/main" id="{F115875B-FB5F-4CC5-9126-05B7EFFBA7F9}"/>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F751E896-4FA9-4D9C-8FF4-F62E9FBB2442}"/>
              </a:ext>
            </a:extLst>
          </p:cNvPr>
          <p:cNvSpPr>
            <a:spLocks noGrp="1"/>
          </p:cNvSpPr>
          <p:nvPr>
            <p:ph type="sldNum" sz="quarter" idx="12"/>
          </p:nvPr>
        </p:nvSpPr>
        <p:spPr/>
        <p:txBody>
          <a:bodyPr/>
          <a:lstStyle/>
          <a:p>
            <a:fld id="{CB98DA03-902D-43A8-8816-3D78CBF6D2A6}" type="slidenum">
              <a:rPr lang="es-CL" smtClean="0"/>
              <a:t>‹Nº›</a:t>
            </a:fld>
            <a:endParaRPr lang="es-CL" dirty="0"/>
          </a:p>
        </p:txBody>
      </p:sp>
    </p:spTree>
    <p:extLst>
      <p:ext uri="{BB962C8B-B14F-4D97-AF65-F5344CB8AC3E}">
        <p14:creationId xmlns:p14="http://schemas.microsoft.com/office/powerpoint/2010/main" val="62623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AB9863-7F17-4555-8381-C38668B7BB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2BD0EBC-3457-4E8B-BFEC-AD152A977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89B9D9B-85E1-48CA-9748-0A46BFDF4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596B3-339B-4F26-A801-AD8C5118CA89}" type="datetimeFigureOut">
              <a:rPr lang="es-CL" smtClean="0"/>
              <a:t>19-01-2023</a:t>
            </a:fld>
            <a:endParaRPr lang="es-CL" dirty="0"/>
          </a:p>
        </p:txBody>
      </p:sp>
      <p:sp>
        <p:nvSpPr>
          <p:cNvPr id="5" name="Marcador de pie de página 4">
            <a:extLst>
              <a:ext uri="{FF2B5EF4-FFF2-40B4-BE49-F238E27FC236}">
                <a16:creationId xmlns:a16="http://schemas.microsoft.com/office/drawing/2014/main" id="{8318BE90-A4CB-4EA7-8C48-4A67F2158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DB9BBF66-E2ED-4A9F-943F-DF05787D8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8DA03-902D-43A8-8816-3D78CBF6D2A6}" type="slidenum">
              <a:rPr lang="es-CL" smtClean="0"/>
              <a:t>‹Nº›</a:t>
            </a:fld>
            <a:endParaRPr lang="es-CL" dirty="0"/>
          </a:p>
        </p:txBody>
      </p:sp>
    </p:spTree>
    <p:extLst>
      <p:ext uri="{BB962C8B-B14F-4D97-AF65-F5344CB8AC3E}">
        <p14:creationId xmlns:p14="http://schemas.microsoft.com/office/powerpoint/2010/main" val="2965701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chart" Target="../charts/char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f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1CBDB81-1C46-5E48-8CDA-6365DB671823}"/>
              </a:ext>
            </a:extLst>
          </p:cNvPr>
          <p:cNvSpPr/>
          <p:nvPr/>
        </p:nvSpPr>
        <p:spPr>
          <a:xfrm>
            <a:off x="0" y="6513095"/>
            <a:ext cx="12192000" cy="344905"/>
          </a:xfrm>
          <a:prstGeom prst="rect">
            <a:avLst/>
          </a:prstGeom>
          <a:solidFill>
            <a:srgbClr val="217DE2"/>
          </a:solidFill>
          <a:ln>
            <a:solidFill>
              <a:srgbClr val="217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7" name="Imagen 6">
            <a:extLst>
              <a:ext uri="{FF2B5EF4-FFF2-40B4-BE49-F238E27FC236}">
                <a16:creationId xmlns:a16="http://schemas.microsoft.com/office/drawing/2014/main" id="{446D1E34-94DD-274A-A0FC-CB8C22CE3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012" y="645013"/>
            <a:ext cx="2929091" cy="1087534"/>
          </a:xfrm>
          <a:prstGeom prst="rect">
            <a:avLst/>
          </a:prstGeom>
        </p:spPr>
      </p:pic>
      <p:sp>
        <p:nvSpPr>
          <p:cNvPr id="13" name="Rectángulo 12">
            <a:extLst>
              <a:ext uri="{FF2B5EF4-FFF2-40B4-BE49-F238E27FC236}">
                <a16:creationId xmlns:a16="http://schemas.microsoft.com/office/drawing/2014/main" id="{211FAA00-36BA-A34F-8A95-4564D0259B1C}"/>
              </a:ext>
            </a:extLst>
          </p:cNvPr>
          <p:cNvSpPr/>
          <p:nvPr/>
        </p:nvSpPr>
        <p:spPr>
          <a:xfrm>
            <a:off x="106696" y="-51334"/>
            <a:ext cx="12085304" cy="344905"/>
          </a:xfrm>
          <a:prstGeom prst="rect">
            <a:avLst/>
          </a:prstGeom>
          <a:solidFill>
            <a:srgbClr val="217DE2"/>
          </a:solidFill>
          <a:ln>
            <a:solidFill>
              <a:srgbClr val="217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Rectángulo 13">
            <a:extLst>
              <a:ext uri="{FF2B5EF4-FFF2-40B4-BE49-F238E27FC236}">
                <a16:creationId xmlns:a16="http://schemas.microsoft.com/office/drawing/2014/main" id="{110EC1B3-0DAD-3649-98B8-6CD1CE135C34}"/>
              </a:ext>
            </a:extLst>
          </p:cNvPr>
          <p:cNvSpPr/>
          <p:nvPr/>
        </p:nvSpPr>
        <p:spPr>
          <a:xfrm rot="16200000">
            <a:off x="-3276200" y="3224863"/>
            <a:ext cx="6909337" cy="356937"/>
          </a:xfrm>
          <a:prstGeom prst="rect">
            <a:avLst/>
          </a:prstGeom>
          <a:solidFill>
            <a:srgbClr val="217DE2"/>
          </a:solidFill>
          <a:ln>
            <a:solidFill>
              <a:srgbClr val="217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Rectángulo 14">
            <a:extLst>
              <a:ext uri="{FF2B5EF4-FFF2-40B4-BE49-F238E27FC236}">
                <a16:creationId xmlns:a16="http://schemas.microsoft.com/office/drawing/2014/main" id="{8B512326-DB0E-7E4A-88A2-C6DCF9644F28}"/>
              </a:ext>
            </a:extLst>
          </p:cNvPr>
          <p:cNvSpPr/>
          <p:nvPr/>
        </p:nvSpPr>
        <p:spPr>
          <a:xfrm rot="16200000">
            <a:off x="8564881" y="3230880"/>
            <a:ext cx="6909335" cy="344906"/>
          </a:xfrm>
          <a:prstGeom prst="rect">
            <a:avLst/>
          </a:prstGeom>
          <a:solidFill>
            <a:srgbClr val="217DE2"/>
          </a:solidFill>
          <a:ln>
            <a:solidFill>
              <a:srgbClr val="217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Título 2">
            <a:extLst>
              <a:ext uri="{FF2B5EF4-FFF2-40B4-BE49-F238E27FC236}">
                <a16:creationId xmlns:a16="http://schemas.microsoft.com/office/drawing/2014/main" id="{F4B45BCE-538F-5D41-A52E-F4B08ACDDB08}"/>
              </a:ext>
            </a:extLst>
          </p:cNvPr>
          <p:cNvSpPr txBox="1">
            <a:spLocks/>
          </p:cNvSpPr>
          <p:nvPr/>
        </p:nvSpPr>
        <p:spPr>
          <a:xfrm>
            <a:off x="1080668" y="2098813"/>
            <a:ext cx="10137359" cy="2006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4000" b="1" dirty="0">
                <a:solidFill>
                  <a:srgbClr val="217DE2"/>
                </a:solidFill>
                <a:latin typeface="Arial" panose="020B0604020202020204" pitchFamily="34" charset="0"/>
                <a:ea typeface="+mn-ea"/>
                <a:cs typeface="Arial" panose="020B0604020202020204" pitchFamily="34" charset="0"/>
              </a:rPr>
              <a:t>Estudio de medición de la incidencia del Festival Internacional Teatro a Mil en el bienestar social y la economía</a:t>
            </a:r>
          </a:p>
          <a:p>
            <a:pPr>
              <a:lnSpc>
                <a:spcPct val="90000"/>
              </a:lnSpc>
              <a:spcBef>
                <a:spcPts val="1000"/>
              </a:spcBef>
            </a:pPr>
            <a:endParaRPr lang="es-CL" sz="4000" b="1" dirty="0">
              <a:solidFill>
                <a:srgbClr val="217DE2"/>
              </a:solidFill>
              <a:latin typeface="Arial" panose="020B0604020202020204" pitchFamily="34" charset="0"/>
              <a:ea typeface="+mn-ea"/>
              <a:cs typeface="Arial" panose="020B0604020202020204" pitchFamily="34" charset="0"/>
            </a:endParaRPr>
          </a:p>
        </p:txBody>
      </p:sp>
      <p:cxnSp>
        <p:nvCxnSpPr>
          <p:cNvPr id="11" name="Conector recto 10">
            <a:extLst>
              <a:ext uri="{FF2B5EF4-FFF2-40B4-BE49-F238E27FC236}">
                <a16:creationId xmlns:a16="http://schemas.microsoft.com/office/drawing/2014/main" id="{35A73F92-B11C-1447-B686-BC0D1C0B18DA}"/>
              </a:ext>
            </a:extLst>
          </p:cNvPr>
          <p:cNvCxnSpPr>
            <a:cxnSpLocks/>
          </p:cNvCxnSpPr>
          <p:nvPr/>
        </p:nvCxnSpPr>
        <p:spPr>
          <a:xfrm>
            <a:off x="1241841" y="4476104"/>
            <a:ext cx="1857677" cy="0"/>
          </a:xfrm>
          <a:prstGeom prst="line">
            <a:avLst/>
          </a:prstGeom>
          <a:ln>
            <a:solidFill>
              <a:srgbClr val="217DE3"/>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20837EA4-A75C-4DF5-96E1-A2280A9876A4}"/>
              </a:ext>
            </a:extLst>
          </p:cNvPr>
          <p:cNvSpPr txBox="1"/>
          <p:nvPr/>
        </p:nvSpPr>
        <p:spPr>
          <a:xfrm>
            <a:off x="1241840" y="4706271"/>
            <a:ext cx="8710233" cy="707886"/>
          </a:xfrm>
          <a:prstGeom prst="rect">
            <a:avLst/>
          </a:prstGeom>
          <a:noFill/>
        </p:spPr>
        <p:txBody>
          <a:bodyPr wrap="square" rtlCol="0">
            <a:spAutoFit/>
          </a:bodyPr>
          <a:lstStyle/>
          <a:p>
            <a:r>
              <a:rPr lang="es-CL" sz="2000" dirty="0">
                <a:solidFill>
                  <a:schemeClr val="tx1">
                    <a:lumMod val="65000"/>
                    <a:lumOff val="35000"/>
                  </a:schemeClr>
                </a:solidFill>
                <a:latin typeface="Arial" panose="020B0604020202020204" pitchFamily="34" charset="0"/>
                <a:cs typeface="Arial" panose="020B0604020202020204" pitchFamily="34" charset="0"/>
              </a:rPr>
              <a:t>Coloquio “El rol de los festivales y las políticas públicas en la cultura” </a:t>
            </a:r>
          </a:p>
          <a:p>
            <a:r>
              <a:rPr lang="es-CL" sz="2000" dirty="0">
                <a:solidFill>
                  <a:schemeClr val="tx1">
                    <a:lumMod val="65000"/>
                    <a:lumOff val="35000"/>
                  </a:schemeClr>
                </a:solidFill>
                <a:latin typeface="Arial" panose="020B0604020202020204" pitchFamily="34" charset="0"/>
                <a:cs typeface="Arial" panose="020B0604020202020204" pitchFamily="34" charset="0"/>
              </a:rPr>
              <a:t>20 de enero 2023</a:t>
            </a:r>
          </a:p>
        </p:txBody>
      </p:sp>
    </p:spTree>
    <p:extLst>
      <p:ext uri="{BB962C8B-B14F-4D97-AF65-F5344CB8AC3E}">
        <p14:creationId xmlns:p14="http://schemas.microsoft.com/office/powerpoint/2010/main" val="286887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115186" y="5726735"/>
            <a:ext cx="2274856" cy="844625"/>
          </a:xfrm>
          <a:prstGeom prst="rect">
            <a:avLst/>
          </a:prstGeom>
          <a:noFill/>
          <a:ln>
            <a:noFill/>
          </a:ln>
        </p:spPr>
      </p:pic>
      <p:sp>
        <p:nvSpPr>
          <p:cNvPr id="3" name="Rectángulo 2">
            <a:extLst>
              <a:ext uri="{FF2B5EF4-FFF2-40B4-BE49-F238E27FC236}">
                <a16:creationId xmlns:a16="http://schemas.microsoft.com/office/drawing/2014/main" id="{8DEF401A-FE23-4466-93E9-8979E38BFB7D}"/>
              </a:ext>
            </a:extLst>
          </p:cNvPr>
          <p:cNvSpPr/>
          <p:nvPr/>
        </p:nvSpPr>
        <p:spPr>
          <a:xfrm>
            <a:off x="492294" y="1999348"/>
            <a:ext cx="5313084" cy="3539430"/>
          </a:xfrm>
          <a:prstGeom prst="rect">
            <a:avLst/>
          </a:prstGeom>
        </p:spPr>
        <p:txBody>
          <a:bodyPr wrap="square">
            <a:spAutoFit/>
          </a:bodyPr>
          <a:lstStyle/>
          <a:p>
            <a:endParaRPr lang="es-CL" sz="1600" dirty="0">
              <a:latin typeface="Arial" panose="020B0604020202020204" pitchFamily="34" charset="0"/>
              <a:cs typeface="Arial" panose="020B0604020202020204" pitchFamily="34" charset="0"/>
            </a:endParaRPr>
          </a:p>
          <a:p>
            <a:r>
              <a:rPr lang="es-MX" sz="1600" dirty="0">
                <a:solidFill>
                  <a:schemeClr val="tx1">
                    <a:lumMod val="65000"/>
                    <a:lumOff val="35000"/>
                  </a:schemeClr>
                </a:solidFill>
                <a:latin typeface="Arial" panose="020B0604020202020204" pitchFamily="34" charset="0"/>
                <a:cs typeface="Arial" panose="020B0604020202020204" pitchFamily="34" charset="0"/>
              </a:rPr>
              <a:t>A su vez, durante cada función de Rouge! en las comunas donde se aplicó el estudio, se estaban realizando en paralelo otros espectáculos gratuitos del festival, varios de ellos masivos. Por tanto, </a:t>
            </a:r>
            <a:r>
              <a:rPr lang="es-MX" sz="1600" b="1" dirty="0">
                <a:solidFill>
                  <a:srgbClr val="217DE3"/>
                </a:solidFill>
                <a:latin typeface="Arial" panose="020B0604020202020204" pitchFamily="34" charset="0"/>
                <a:cs typeface="Arial" panose="020B0604020202020204" pitchFamily="34" charset="0"/>
              </a:rPr>
              <a:t>durante los días de la muestra, el Festival realizó funciones gratuitas en 13 comunas de la Región Metropolitana.</a:t>
            </a:r>
          </a:p>
          <a:p>
            <a:endParaRPr lang="es-MX" sz="1600" dirty="0">
              <a:solidFill>
                <a:schemeClr val="tx1">
                  <a:lumMod val="65000"/>
                  <a:lumOff val="35000"/>
                </a:schemeClr>
              </a:solidFill>
              <a:latin typeface="Arial" panose="020B0604020202020204" pitchFamily="34" charset="0"/>
              <a:cs typeface="Arial" panose="020B0604020202020204" pitchFamily="34" charset="0"/>
            </a:endParaRPr>
          </a:p>
          <a:p>
            <a:r>
              <a:rPr lang="es-CL" sz="1600" dirty="0">
                <a:solidFill>
                  <a:schemeClr val="tx1">
                    <a:lumMod val="65000"/>
                    <a:lumOff val="35000"/>
                  </a:schemeClr>
                </a:solidFill>
                <a:latin typeface="Arial" panose="020B0604020202020204" pitchFamily="34" charset="0"/>
                <a:cs typeface="Arial" panose="020B0604020202020204" pitchFamily="34" charset="0"/>
              </a:rPr>
              <a:t>La diversidad de espacios brindada por el Festival permite ampliar la oferta de espectáculos</a:t>
            </a:r>
            <a:r>
              <a:rPr lang="es-CL" sz="1600" b="1" dirty="0">
                <a:solidFill>
                  <a:srgbClr val="217DE3"/>
                </a:solidFill>
                <a:latin typeface="Arial" panose="020B0604020202020204" pitchFamily="34" charset="0"/>
                <a:cs typeface="Arial" panose="020B0604020202020204" pitchFamily="34" charset="0"/>
              </a:rPr>
              <a:t>, contribuyendo a la democracia y transversalidad en el acceso a la cultura, y a la recuperación de espacios </a:t>
            </a:r>
            <a:r>
              <a:rPr lang="es-CL" sz="1600" dirty="0">
                <a:solidFill>
                  <a:schemeClr val="tx1">
                    <a:lumMod val="65000"/>
                    <a:lumOff val="35000"/>
                  </a:schemeClr>
                </a:solidFill>
                <a:latin typeface="Arial" panose="020B0604020202020204" pitchFamily="34" charset="0"/>
                <a:cs typeface="Arial" panose="020B0604020202020204" pitchFamily="34" charset="0"/>
              </a:rPr>
              <a:t>en aquellas comunas con mayor vulnerabilidad social.</a:t>
            </a:r>
          </a:p>
        </p:txBody>
      </p:sp>
      <p:sp>
        <p:nvSpPr>
          <p:cNvPr id="12" name="Marcador de número de diapositiva 1">
            <a:extLst>
              <a:ext uri="{FF2B5EF4-FFF2-40B4-BE49-F238E27FC236}">
                <a16:creationId xmlns:a16="http://schemas.microsoft.com/office/drawing/2014/main" id="{1967B98F-6D64-327B-9AE6-8179E8CCF063}"/>
              </a:ext>
            </a:extLst>
          </p:cNvPr>
          <p:cNvSpPr>
            <a:spLocks noGrp="1"/>
          </p:cNvSpPr>
          <p:nvPr>
            <p:ph type="sldNum" sz="quarter" idx="12"/>
          </p:nvPr>
        </p:nvSpPr>
        <p:spPr>
          <a:xfrm>
            <a:off x="9333614" y="6513095"/>
            <a:ext cx="2743200" cy="365125"/>
          </a:xfrm>
        </p:spPr>
        <p:txBody>
          <a:bodyPr/>
          <a:lstStyle/>
          <a:p>
            <a:r>
              <a:rPr lang="es-CL" dirty="0">
                <a:solidFill>
                  <a:schemeClr val="bg1"/>
                </a:solidFill>
              </a:rPr>
              <a:t>8</a:t>
            </a:r>
          </a:p>
        </p:txBody>
      </p:sp>
      <p:sp>
        <p:nvSpPr>
          <p:cNvPr id="10" name="Google Shape;113;p3">
            <a:extLst>
              <a:ext uri="{FF2B5EF4-FFF2-40B4-BE49-F238E27FC236}">
                <a16:creationId xmlns:a16="http://schemas.microsoft.com/office/drawing/2014/main" id="{89A806B5-26BE-E746-A05B-615D284B004A}"/>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Audiencias</a:t>
            </a:r>
            <a:endParaRPr dirty="0"/>
          </a:p>
        </p:txBody>
      </p:sp>
      <p:pic>
        <p:nvPicPr>
          <p:cNvPr id="2" name="Imagen 1">
            <a:extLst>
              <a:ext uri="{FF2B5EF4-FFF2-40B4-BE49-F238E27FC236}">
                <a16:creationId xmlns:a16="http://schemas.microsoft.com/office/drawing/2014/main" id="{D8DA0601-F6BE-413F-AF98-C0FEA93EB482}"/>
              </a:ext>
            </a:extLst>
          </p:cNvPr>
          <p:cNvPicPr>
            <a:picLocks noChangeAspect="1"/>
          </p:cNvPicPr>
          <p:nvPr/>
        </p:nvPicPr>
        <p:blipFill>
          <a:blip r:embed="rId4"/>
          <a:stretch>
            <a:fillRect/>
          </a:stretch>
        </p:blipFill>
        <p:spPr>
          <a:xfrm>
            <a:off x="6001316" y="563083"/>
            <a:ext cx="6002301" cy="5462854"/>
          </a:xfrm>
          <a:prstGeom prst="rect">
            <a:avLst/>
          </a:prstGeom>
        </p:spPr>
      </p:pic>
    </p:spTree>
    <p:extLst>
      <p:ext uri="{BB962C8B-B14F-4D97-AF65-F5344CB8AC3E}">
        <p14:creationId xmlns:p14="http://schemas.microsoft.com/office/powerpoint/2010/main" val="267759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2" name="Rectángulo 1">
            <a:extLst>
              <a:ext uri="{FF2B5EF4-FFF2-40B4-BE49-F238E27FC236}">
                <a16:creationId xmlns:a16="http://schemas.microsoft.com/office/drawing/2014/main" id="{79F37921-3748-44B8-9FD3-D7389DA793E0}"/>
              </a:ext>
            </a:extLst>
          </p:cNvPr>
          <p:cNvSpPr/>
          <p:nvPr/>
        </p:nvSpPr>
        <p:spPr>
          <a:xfrm>
            <a:off x="7682586" y="4476781"/>
            <a:ext cx="4052713"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de audiencias Centro de Políticas Públicas UC - Ekhos</a:t>
            </a:r>
          </a:p>
        </p:txBody>
      </p:sp>
      <p:sp>
        <p:nvSpPr>
          <p:cNvPr id="10" name="Título 1">
            <a:extLst>
              <a:ext uri="{FF2B5EF4-FFF2-40B4-BE49-F238E27FC236}">
                <a16:creationId xmlns:a16="http://schemas.microsoft.com/office/drawing/2014/main" id="{8DC51AD6-12B7-4ED5-A5F1-94071314BEE2}"/>
              </a:ext>
            </a:extLst>
          </p:cNvPr>
          <p:cNvSpPr txBox="1">
            <a:spLocks/>
          </p:cNvSpPr>
          <p:nvPr/>
        </p:nvSpPr>
        <p:spPr>
          <a:xfrm>
            <a:off x="3825066" y="2313443"/>
            <a:ext cx="3326578" cy="228600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s-CL" sz="2800" b="1" dirty="0">
                <a:solidFill>
                  <a:srgbClr val="217DE3"/>
                </a:solidFill>
                <a:latin typeface="Arial" panose="020B0604020202020204" pitchFamily="34" charset="0"/>
                <a:cs typeface="Arial" panose="020B0604020202020204" pitchFamily="34" charset="0"/>
              </a:rPr>
              <a:t>1 de cada 4 asistentes de Rouge!</a:t>
            </a:r>
          </a:p>
          <a:p>
            <a:pPr algn="ctr"/>
            <a:r>
              <a:rPr lang="es-CL" sz="1600" dirty="0">
                <a:solidFill>
                  <a:srgbClr val="217DE3"/>
                </a:solidFill>
                <a:latin typeface="Arial" panose="020B0604020202020204" pitchFamily="34" charset="0"/>
                <a:cs typeface="Arial" panose="020B0604020202020204" pitchFamily="34" charset="0"/>
              </a:rPr>
              <a:t>no había visualizado algún espectáculo cultural durante los últimos 12 meses.</a:t>
            </a:r>
          </a:p>
        </p:txBody>
      </p:sp>
      <p:sp>
        <p:nvSpPr>
          <p:cNvPr id="32" name="Rectángulo 31">
            <a:extLst>
              <a:ext uri="{FF2B5EF4-FFF2-40B4-BE49-F238E27FC236}">
                <a16:creationId xmlns:a16="http://schemas.microsoft.com/office/drawing/2014/main" id="{02071F9D-B3CB-A756-2E11-C0698C1EDA99}"/>
              </a:ext>
            </a:extLst>
          </p:cNvPr>
          <p:cNvSpPr/>
          <p:nvPr/>
        </p:nvSpPr>
        <p:spPr>
          <a:xfrm>
            <a:off x="7648579" y="326739"/>
            <a:ext cx="4257477" cy="569580"/>
          </a:xfrm>
          <a:prstGeom prst="rect">
            <a:avLst/>
          </a:prstGeom>
        </p:spPr>
        <p:txBody>
          <a:bodyPr wrap="square">
            <a:spAutoFit/>
          </a:bodyPr>
          <a:lstStyle/>
          <a:p>
            <a:pPr algn="ctr">
              <a:lnSpc>
                <a:spcPct val="107000"/>
              </a:lnSpc>
              <a:spcAft>
                <a:spcPts val="0"/>
              </a:spcAft>
            </a:pPr>
            <a:r>
              <a:rPr lang="es-ES" sz="1600" dirty="0">
                <a:solidFill>
                  <a:schemeClr val="tx1">
                    <a:lumMod val="65000"/>
                    <a:lumOff val="35000"/>
                  </a:schemeClr>
                </a:solidFill>
                <a:latin typeface="Arial" panose="020B0604020202020204" pitchFamily="34" charset="0"/>
                <a:ea typeface="Libre Franklin"/>
                <a:cs typeface="Arial" panose="020B0604020202020204" pitchFamily="34" charset="0"/>
              </a:rPr>
              <a:t> </a:t>
            </a:r>
            <a:r>
              <a:rPr lang="es-ES" sz="1400" dirty="0">
                <a:solidFill>
                  <a:schemeClr val="tx1">
                    <a:lumMod val="65000"/>
                    <a:lumOff val="35000"/>
                  </a:schemeClr>
                </a:solidFill>
                <a:latin typeface="Arial" panose="020B0604020202020204" pitchFamily="34" charset="0"/>
                <a:ea typeface="Libre Franklin"/>
                <a:cs typeface="Arial" panose="020B0604020202020204" pitchFamily="34" charset="0"/>
              </a:rPr>
              <a:t>Última visualización de algún espectáculo cultural nacional o internacional</a:t>
            </a:r>
            <a:endParaRPr lang="es-CL"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3" name="Marcador de número de diapositiva 1">
            <a:extLst>
              <a:ext uri="{FF2B5EF4-FFF2-40B4-BE49-F238E27FC236}">
                <a16:creationId xmlns:a16="http://schemas.microsoft.com/office/drawing/2014/main" id="{7F335230-87E8-7B7E-7381-BFD2D9CDABF0}"/>
              </a:ext>
            </a:extLst>
          </p:cNvPr>
          <p:cNvSpPr>
            <a:spLocks noGrp="1"/>
          </p:cNvSpPr>
          <p:nvPr>
            <p:ph type="sldNum" sz="quarter" idx="12"/>
          </p:nvPr>
        </p:nvSpPr>
        <p:spPr>
          <a:xfrm>
            <a:off x="9333614" y="6513095"/>
            <a:ext cx="2743200" cy="365125"/>
          </a:xfrm>
        </p:spPr>
        <p:txBody>
          <a:bodyPr/>
          <a:lstStyle/>
          <a:p>
            <a:r>
              <a:rPr lang="es-CL" dirty="0">
                <a:solidFill>
                  <a:schemeClr val="bg1"/>
                </a:solidFill>
              </a:rPr>
              <a:t>9</a:t>
            </a:r>
          </a:p>
        </p:txBody>
      </p:sp>
      <p:grpSp>
        <p:nvGrpSpPr>
          <p:cNvPr id="8" name="Grupo 7">
            <a:extLst>
              <a:ext uri="{FF2B5EF4-FFF2-40B4-BE49-F238E27FC236}">
                <a16:creationId xmlns:a16="http://schemas.microsoft.com/office/drawing/2014/main" id="{11D5233B-3E9F-E74C-B332-3B580060D065}"/>
              </a:ext>
            </a:extLst>
          </p:cNvPr>
          <p:cNvGrpSpPr/>
          <p:nvPr/>
        </p:nvGrpSpPr>
        <p:grpSpPr>
          <a:xfrm>
            <a:off x="4374971" y="1123144"/>
            <a:ext cx="2695456" cy="1562086"/>
            <a:chOff x="2118019" y="2269399"/>
            <a:chExt cx="2695456" cy="1562086"/>
          </a:xfrm>
        </p:grpSpPr>
        <p:pic>
          <p:nvPicPr>
            <p:cNvPr id="7" name="Imagen 6" descr="Icono&#10;&#10;Descripción generada automáticamente">
              <a:extLst>
                <a:ext uri="{FF2B5EF4-FFF2-40B4-BE49-F238E27FC236}">
                  <a16:creationId xmlns:a16="http://schemas.microsoft.com/office/drawing/2014/main" id="{FE0AA5F4-982E-B94C-9211-DFD535A56640}"/>
                </a:ext>
              </a:extLst>
            </p:cNvPr>
            <p:cNvPicPr>
              <a:picLocks noChangeAspect="1"/>
            </p:cNvPicPr>
            <p:nvPr/>
          </p:nvPicPr>
          <p:blipFill rotWithShape="1">
            <a:blip r:embed="rId4">
              <a:extLst>
                <a:ext uri="{28A0092B-C50C-407E-A947-70E740481C1C}">
                  <a14:useLocalDpi xmlns:a14="http://schemas.microsoft.com/office/drawing/2010/main" val="0"/>
                </a:ext>
              </a:extLst>
            </a:blip>
            <a:srcRect l="32359" t="23045" r="54190" b="31399"/>
            <a:stretch/>
          </p:blipFill>
          <p:spPr>
            <a:xfrm>
              <a:off x="2118019" y="2269400"/>
              <a:ext cx="820020" cy="1562085"/>
            </a:xfrm>
            <a:prstGeom prst="rect">
              <a:avLst/>
            </a:prstGeom>
          </p:spPr>
        </p:pic>
        <p:pic>
          <p:nvPicPr>
            <p:cNvPr id="29" name="Imagen 28" descr="Icono&#10;&#10;Descripción generada automáticamente">
              <a:extLst>
                <a:ext uri="{FF2B5EF4-FFF2-40B4-BE49-F238E27FC236}">
                  <a16:creationId xmlns:a16="http://schemas.microsoft.com/office/drawing/2014/main" id="{F88D22BB-DA42-FC4E-AB84-6B8B49C2AFE8}"/>
                </a:ext>
              </a:extLst>
            </p:cNvPr>
            <p:cNvPicPr>
              <a:picLocks noChangeAspect="1"/>
            </p:cNvPicPr>
            <p:nvPr/>
          </p:nvPicPr>
          <p:blipFill rotWithShape="1">
            <a:blip r:embed="rId4">
              <a:extLst>
                <a:ext uri="{28A0092B-C50C-407E-A947-70E740481C1C}">
                  <a14:useLocalDpi xmlns:a14="http://schemas.microsoft.com/office/drawing/2010/main" val="0"/>
                </a:ext>
              </a:extLst>
            </a:blip>
            <a:srcRect l="44513" t="23045" r="43158" b="31399"/>
            <a:stretch/>
          </p:blipFill>
          <p:spPr>
            <a:xfrm>
              <a:off x="2776385" y="2269399"/>
              <a:ext cx="751629" cy="1562085"/>
            </a:xfrm>
            <a:prstGeom prst="rect">
              <a:avLst/>
            </a:prstGeom>
          </p:spPr>
        </p:pic>
        <p:pic>
          <p:nvPicPr>
            <p:cNvPr id="30" name="Imagen 29" descr="Icono&#10;&#10;Descripción generada automáticamente">
              <a:extLst>
                <a:ext uri="{FF2B5EF4-FFF2-40B4-BE49-F238E27FC236}">
                  <a16:creationId xmlns:a16="http://schemas.microsoft.com/office/drawing/2014/main" id="{FAAEA912-0603-494B-834E-7E87ADBE78C0}"/>
                </a:ext>
              </a:extLst>
            </p:cNvPr>
            <p:cNvPicPr>
              <a:picLocks noChangeAspect="1"/>
            </p:cNvPicPr>
            <p:nvPr/>
          </p:nvPicPr>
          <p:blipFill rotWithShape="1">
            <a:blip r:embed="rId4">
              <a:extLst>
                <a:ext uri="{28A0092B-C50C-407E-A947-70E740481C1C}">
                  <a14:useLocalDpi xmlns:a14="http://schemas.microsoft.com/office/drawing/2010/main" val="0"/>
                </a:ext>
              </a:extLst>
            </a:blip>
            <a:srcRect l="44513" t="23045" r="43158" b="31399"/>
            <a:stretch/>
          </p:blipFill>
          <p:spPr>
            <a:xfrm>
              <a:off x="3412490" y="2269399"/>
              <a:ext cx="751629" cy="1562085"/>
            </a:xfrm>
            <a:prstGeom prst="rect">
              <a:avLst/>
            </a:prstGeom>
          </p:spPr>
        </p:pic>
        <p:pic>
          <p:nvPicPr>
            <p:cNvPr id="31" name="Imagen 30" descr="Icono&#10;&#10;Descripción generada automáticamente">
              <a:extLst>
                <a:ext uri="{FF2B5EF4-FFF2-40B4-BE49-F238E27FC236}">
                  <a16:creationId xmlns:a16="http://schemas.microsoft.com/office/drawing/2014/main" id="{0A890A06-A84B-1946-BF8E-A27E5B036035}"/>
                </a:ext>
              </a:extLst>
            </p:cNvPr>
            <p:cNvPicPr>
              <a:picLocks noChangeAspect="1"/>
            </p:cNvPicPr>
            <p:nvPr/>
          </p:nvPicPr>
          <p:blipFill rotWithShape="1">
            <a:blip r:embed="rId4">
              <a:extLst>
                <a:ext uri="{28A0092B-C50C-407E-A947-70E740481C1C}">
                  <a14:useLocalDpi xmlns:a14="http://schemas.microsoft.com/office/drawing/2010/main" val="0"/>
                </a:ext>
              </a:extLst>
            </a:blip>
            <a:srcRect l="44513" t="23045" r="43158" b="31399"/>
            <a:stretch/>
          </p:blipFill>
          <p:spPr>
            <a:xfrm>
              <a:off x="4061846" y="2269399"/>
              <a:ext cx="751629" cy="1562085"/>
            </a:xfrm>
            <a:prstGeom prst="rect">
              <a:avLst/>
            </a:prstGeom>
          </p:spPr>
        </p:pic>
      </p:grpSp>
      <p:graphicFrame>
        <p:nvGraphicFramePr>
          <p:cNvPr id="9" name="Gráfico 8">
            <a:extLst>
              <a:ext uri="{FF2B5EF4-FFF2-40B4-BE49-F238E27FC236}">
                <a16:creationId xmlns:a16="http://schemas.microsoft.com/office/drawing/2014/main" id="{808718BF-F082-5D4D-9D93-67308EA2E2EF}"/>
              </a:ext>
            </a:extLst>
          </p:cNvPr>
          <p:cNvGraphicFramePr/>
          <p:nvPr>
            <p:extLst>
              <p:ext uri="{D42A27DB-BD31-4B8C-83A1-F6EECF244321}">
                <p14:modId xmlns:p14="http://schemas.microsoft.com/office/powerpoint/2010/main" val="2070871848"/>
              </p:ext>
            </p:extLst>
          </p:nvPr>
        </p:nvGraphicFramePr>
        <p:xfrm>
          <a:off x="7477822" y="1052973"/>
          <a:ext cx="4598992" cy="3174744"/>
        </p:xfrm>
        <a:graphic>
          <a:graphicData uri="http://schemas.openxmlformats.org/drawingml/2006/chart">
            <c:chart xmlns:c="http://schemas.openxmlformats.org/drawingml/2006/chart" xmlns:r="http://schemas.openxmlformats.org/officeDocument/2006/relationships" r:id="rId5"/>
          </a:graphicData>
        </a:graphic>
      </p:graphicFrame>
      <p:sp>
        <p:nvSpPr>
          <p:cNvPr id="41" name="Google Shape;113;p3">
            <a:extLst>
              <a:ext uri="{FF2B5EF4-FFF2-40B4-BE49-F238E27FC236}">
                <a16:creationId xmlns:a16="http://schemas.microsoft.com/office/drawing/2014/main" id="{F786CC17-4916-6446-A52A-D34E29D3F45B}"/>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Audiencias</a:t>
            </a:r>
            <a:endParaRPr dirty="0"/>
          </a:p>
        </p:txBody>
      </p:sp>
      <p:pic>
        <p:nvPicPr>
          <p:cNvPr id="4" name="Imagen 3" descr="Una multitud de gente&#10;&#10;Descripción generada automáticamente">
            <a:extLst>
              <a:ext uri="{FF2B5EF4-FFF2-40B4-BE49-F238E27FC236}">
                <a16:creationId xmlns:a16="http://schemas.microsoft.com/office/drawing/2014/main" id="{7B6E07AF-58D9-A94A-AE9C-3312C42AC2A2}"/>
              </a:ext>
            </a:extLst>
          </p:cNvPr>
          <p:cNvPicPr>
            <a:picLocks noChangeAspect="1"/>
          </p:cNvPicPr>
          <p:nvPr/>
        </p:nvPicPr>
        <p:blipFill rotWithShape="1">
          <a:blip r:embed="rId6">
            <a:extLst>
              <a:ext uri="{28A0092B-C50C-407E-A947-70E740481C1C}">
                <a14:useLocalDpi xmlns:a14="http://schemas.microsoft.com/office/drawing/2010/main" val="0"/>
              </a:ext>
            </a:extLst>
          </a:blip>
          <a:srcRect t="11425" r="55979" b="4310"/>
          <a:stretch/>
        </p:blipFill>
        <p:spPr>
          <a:xfrm>
            <a:off x="397738" y="1917728"/>
            <a:ext cx="2807786" cy="3020275"/>
          </a:xfrm>
          <a:prstGeom prst="rect">
            <a:avLst/>
          </a:prstGeom>
        </p:spPr>
      </p:pic>
      <p:sp>
        <p:nvSpPr>
          <p:cNvPr id="17" name="Rectángulo 16">
            <a:extLst>
              <a:ext uri="{FF2B5EF4-FFF2-40B4-BE49-F238E27FC236}">
                <a16:creationId xmlns:a16="http://schemas.microsoft.com/office/drawing/2014/main" id="{3A59812B-D33F-4948-9367-7CFE8350F2E8}"/>
              </a:ext>
            </a:extLst>
          </p:cNvPr>
          <p:cNvSpPr/>
          <p:nvPr/>
        </p:nvSpPr>
        <p:spPr>
          <a:xfrm>
            <a:off x="4263720" y="5193127"/>
            <a:ext cx="7813094" cy="1127040"/>
          </a:xfrm>
          <a:prstGeom prst="rect">
            <a:avLst/>
          </a:prstGeom>
        </p:spPr>
        <p:txBody>
          <a:bodyPr wrap="square">
            <a:spAutoFit/>
          </a:bodyPr>
          <a:lstStyle/>
          <a:p>
            <a:pPr algn="just">
              <a:lnSpc>
                <a:spcPct val="107000"/>
              </a:lnSpc>
              <a:spcAft>
                <a:spcPts val="0"/>
              </a:spcAft>
            </a:pPr>
            <a:r>
              <a:rPr lang="es-MX" sz="1600" dirty="0">
                <a:solidFill>
                  <a:srgbClr val="333333"/>
                </a:solidFill>
                <a:latin typeface="Arial" panose="020B0604020202020204" pitchFamily="34" charset="0"/>
                <a:ea typeface="Libre Franklin"/>
                <a:cs typeface="Arial" panose="020B0604020202020204" pitchFamily="34" charset="0"/>
              </a:rPr>
              <a:t>Los datos de la encuesta de Participación Cultural de 2017, dan cuenta de que el 35,8% de la población  no había presenciado nunca un espectáculo de teatro anteriormente. Esto da cuenta de que </a:t>
            </a:r>
            <a:r>
              <a:rPr lang="es-MX" sz="1600" b="1" dirty="0">
                <a:solidFill>
                  <a:srgbClr val="217DE3"/>
                </a:solidFill>
                <a:latin typeface="Arial" panose="020B0604020202020204" pitchFamily="34" charset="0"/>
                <a:ea typeface="Libre Franklin"/>
                <a:cs typeface="Arial" panose="020B0604020202020204" pitchFamily="34" charset="0"/>
              </a:rPr>
              <a:t>el Festival logra formar audiencia, pero también llegar a personas que tienen un “</a:t>
            </a:r>
            <a:r>
              <a:rPr lang="es-MX" sz="1600" b="1" dirty="0" err="1">
                <a:solidFill>
                  <a:srgbClr val="217DE3"/>
                </a:solidFill>
                <a:latin typeface="Arial" panose="020B0604020202020204" pitchFamily="34" charset="0"/>
                <a:ea typeface="Libre Franklin"/>
                <a:cs typeface="Arial" panose="020B0604020202020204" pitchFamily="34" charset="0"/>
              </a:rPr>
              <a:t>habitus</a:t>
            </a:r>
            <a:r>
              <a:rPr lang="es-MX" sz="1600" b="1" dirty="0">
                <a:solidFill>
                  <a:srgbClr val="217DE3"/>
                </a:solidFill>
                <a:latin typeface="Arial" panose="020B0604020202020204" pitchFamily="34" charset="0"/>
                <a:ea typeface="Libre Franklin"/>
                <a:cs typeface="Arial" panose="020B0604020202020204" pitchFamily="34" charset="0"/>
              </a:rPr>
              <a:t>” en participación cultural. </a:t>
            </a:r>
          </a:p>
        </p:txBody>
      </p:sp>
    </p:spTree>
    <p:extLst>
      <p:ext uri="{BB962C8B-B14F-4D97-AF65-F5344CB8AC3E}">
        <p14:creationId xmlns:p14="http://schemas.microsoft.com/office/powerpoint/2010/main" val="241476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2" name="Rectángulo 1">
            <a:extLst>
              <a:ext uri="{FF2B5EF4-FFF2-40B4-BE49-F238E27FC236}">
                <a16:creationId xmlns:a16="http://schemas.microsoft.com/office/drawing/2014/main" id="{79F37921-3748-44B8-9FD3-D7389DA793E0}"/>
              </a:ext>
            </a:extLst>
          </p:cNvPr>
          <p:cNvSpPr/>
          <p:nvPr/>
        </p:nvSpPr>
        <p:spPr>
          <a:xfrm>
            <a:off x="7702407" y="6076177"/>
            <a:ext cx="4052713"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de audiencias Centro de Políticas Públicas UC - Ekhos</a:t>
            </a:r>
          </a:p>
        </p:txBody>
      </p:sp>
      <p:sp>
        <p:nvSpPr>
          <p:cNvPr id="40" name="Título 1">
            <a:extLst>
              <a:ext uri="{FF2B5EF4-FFF2-40B4-BE49-F238E27FC236}">
                <a16:creationId xmlns:a16="http://schemas.microsoft.com/office/drawing/2014/main" id="{305E7781-CF15-44F2-A947-243613CF2533}"/>
              </a:ext>
            </a:extLst>
          </p:cNvPr>
          <p:cNvSpPr txBox="1">
            <a:spLocks/>
          </p:cNvSpPr>
          <p:nvPr/>
        </p:nvSpPr>
        <p:spPr>
          <a:xfrm>
            <a:off x="3662002" y="2530821"/>
            <a:ext cx="3477628" cy="1856122"/>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spcBef>
                <a:spcPts val="600"/>
              </a:spcBef>
              <a:spcAft>
                <a:spcPts val="600"/>
              </a:spcAft>
            </a:pPr>
            <a:r>
              <a:rPr lang="es-CL" sz="2000" b="1" dirty="0">
                <a:solidFill>
                  <a:srgbClr val="217DE3"/>
                </a:solidFill>
                <a:latin typeface="Arial" panose="020B0604020202020204" pitchFamily="34" charset="0"/>
                <a:cs typeface="Arial" panose="020B0604020202020204" pitchFamily="34" charset="0"/>
              </a:rPr>
              <a:t>El 65% vive en hogares cuyos ingresos totales son menores a $800.000</a:t>
            </a:r>
            <a:r>
              <a:rPr lang="es-CL" sz="2000" b="1" dirty="0">
                <a:solidFill>
                  <a:schemeClr val="tx1">
                    <a:lumMod val="65000"/>
                    <a:lumOff val="35000"/>
                  </a:schemeClr>
                </a:solidFill>
                <a:latin typeface="Arial" panose="020B0604020202020204" pitchFamily="34" charset="0"/>
                <a:cs typeface="Arial" panose="020B0604020202020204" pitchFamily="34" charset="0"/>
              </a:rPr>
              <a:t>. </a:t>
            </a:r>
            <a:r>
              <a:rPr lang="es-CL" sz="2000" dirty="0">
                <a:solidFill>
                  <a:schemeClr val="tx1">
                    <a:lumMod val="65000"/>
                    <a:lumOff val="35000"/>
                  </a:schemeClr>
                </a:solidFill>
                <a:latin typeface="Arial" panose="020B0604020202020204" pitchFamily="34" charset="0"/>
                <a:cs typeface="Arial" panose="020B0604020202020204" pitchFamily="34" charset="0"/>
              </a:rPr>
              <a:t>Incluso, el 20% tiene ingresos menores a $400.000</a:t>
            </a:r>
          </a:p>
        </p:txBody>
      </p:sp>
      <p:sp>
        <p:nvSpPr>
          <p:cNvPr id="42" name="Título 1">
            <a:extLst>
              <a:ext uri="{FF2B5EF4-FFF2-40B4-BE49-F238E27FC236}">
                <a16:creationId xmlns:a16="http://schemas.microsoft.com/office/drawing/2014/main" id="{EF8B888E-E804-464E-9104-1B0474F0AD99}"/>
              </a:ext>
            </a:extLst>
          </p:cNvPr>
          <p:cNvSpPr txBox="1">
            <a:spLocks/>
          </p:cNvSpPr>
          <p:nvPr/>
        </p:nvSpPr>
        <p:spPr>
          <a:xfrm>
            <a:off x="7572459" y="5175469"/>
            <a:ext cx="3793659" cy="24531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s-CL" sz="1200" dirty="0">
                <a:solidFill>
                  <a:schemeClr val="tx1">
                    <a:lumMod val="50000"/>
                    <a:lumOff val="50000"/>
                  </a:schemeClr>
                </a:solidFill>
                <a:latin typeface="Arial" panose="020B0604020202020204" pitchFamily="34" charset="0"/>
                <a:cs typeface="Arial" panose="020B0604020202020204" pitchFamily="34" charset="0"/>
              </a:rPr>
              <a:t>Ingreso total del hogar mayor a $800.000 o no responde </a:t>
            </a:r>
            <a:endParaRPr lang="es-CL"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3" name="Título 1">
            <a:extLst>
              <a:ext uri="{FF2B5EF4-FFF2-40B4-BE49-F238E27FC236}">
                <a16:creationId xmlns:a16="http://schemas.microsoft.com/office/drawing/2014/main" id="{3D89D6C1-F608-451E-9407-40ABE919FA18}"/>
              </a:ext>
            </a:extLst>
          </p:cNvPr>
          <p:cNvSpPr txBox="1">
            <a:spLocks/>
          </p:cNvSpPr>
          <p:nvPr/>
        </p:nvSpPr>
        <p:spPr>
          <a:xfrm>
            <a:off x="7572460" y="4908771"/>
            <a:ext cx="2860014" cy="266698"/>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s-CL" sz="1200" dirty="0">
                <a:solidFill>
                  <a:schemeClr val="tx1">
                    <a:lumMod val="50000"/>
                    <a:lumOff val="50000"/>
                  </a:schemeClr>
                </a:solidFill>
                <a:latin typeface="Arial" panose="020B0604020202020204" pitchFamily="34" charset="0"/>
                <a:cs typeface="Arial" panose="020B0604020202020204" pitchFamily="34" charset="0"/>
              </a:rPr>
              <a:t>Ingreso total del hogar menor a $800.000</a:t>
            </a:r>
            <a:endParaRPr lang="es-CL"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4" name="Elipse 43">
            <a:extLst>
              <a:ext uri="{FF2B5EF4-FFF2-40B4-BE49-F238E27FC236}">
                <a16:creationId xmlns:a16="http://schemas.microsoft.com/office/drawing/2014/main" id="{4AFB623F-E239-4BE0-91BA-4516849CB3D1}"/>
              </a:ext>
            </a:extLst>
          </p:cNvPr>
          <p:cNvSpPr/>
          <p:nvPr/>
        </p:nvSpPr>
        <p:spPr>
          <a:xfrm>
            <a:off x="7346789" y="4924466"/>
            <a:ext cx="212028" cy="208804"/>
          </a:xfrm>
          <a:prstGeom prst="ellipse">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 name="Elipse 44">
            <a:extLst>
              <a:ext uri="{FF2B5EF4-FFF2-40B4-BE49-F238E27FC236}">
                <a16:creationId xmlns:a16="http://schemas.microsoft.com/office/drawing/2014/main" id="{FF45B9E6-E499-4DCC-B178-C2C167310B0E}"/>
              </a:ext>
            </a:extLst>
          </p:cNvPr>
          <p:cNvSpPr/>
          <p:nvPr/>
        </p:nvSpPr>
        <p:spPr>
          <a:xfrm>
            <a:off x="7346789" y="5191164"/>
            <a:ext cx="212028" cy="20880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Título 1">
            <a:extLst>
              <a:ext uri="{FF2B5EF4-FFF2-40B4-BE49-F238E27FC236}">
                <a16:creationId xmlns:a16="http://schemas.microsoft.com/office/drawing/2014/main" id="{042864D5-9C79-4046-A902-2568684E8751}"/>
              </a:ext>
            </a:extLst>
          </p:cNvPr>
          <p:cNvSpPr txBox="1">
            <a:spLocks/>
          </p:cNvSpPr>
          <p:nvPr/>
        </p:nvSpPr>
        <p:spPr>
          <a:xfrm>
            <a:off x="3661883" y="1284506"/>
            <a:ext cx="6683377" cy="1032705"/>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spcBef>
                <a:spcPts val="600"/>
              </a:spcBef>
              <a:spcAft>
                <a:spcPts val="600"/>
              </a:spcAft>
            </a:pPr>
            <a:r>
              <a:rPr lang="es-CL" sz="2000" dirty="0">
                <a:solidFill>
                  <a:schemeClr val="tx1">
                    <a:lumMod val="65000"/>
                    <a:lumOff val="35000"/>
                  </a:schemeClr>
                </a:solidFill>
                <a:latin typeface="Arial" panose="020B0604020202020204" pitchFamily="34" charset="0"/>
                <a:cs typeface="Arial" panose="020B0604020202020204" pitchFamily="34" charset="0"/>
              </a:rPr>
              <a:t>El </a:t>
            </a:r>
            <a:r>
              <a:rPr lang="es-CL" sz="2000" b="1" dirty="0">
                <a:solidFill>
                  <a:srgbClr val="217DE3"/>
                </a:solidFill>
                <a:latin typeface="Arial" panose="020B0604020202020204" pitchFamily="34" charset="0"/>
                <a:cs typeface="Arial" panose="020B0604020202020204" pitchFamily="34" charset="0"/>
              </a:rPr>
              <a:t>36%</a:t>
            </a:r>
            <a:r>
              <a:rPr lang="es-CL" sz="2000" dirty="0">
                <a:solidFill>
                  <a:srgbClr val="217DE3"/>
                </a:solidFill>
                <a:latin typeface="Arial" panose="020B0604020202020204" pitchFamily="34" charset="0"/>
                <a:cs typeface="Arial" panose="020B0604020202020204" pitchFamily="34" charset="0"/>
              </a:rPr>
              <a:t> </a:t>
            </a:r>
            <a:r>
              <a:rPr lang="es-CL" sz="2000" dirty="0">
                <a:solidFill>
                  <a:schemeClr val="tx1">
                    <a:lumMod val="65000"/>
                    <a:lumOff val="35000"/>
                  </a:schemeClr>
                </a:solidFill>
                <a:latin typeface="Arial" panose="020B0604020202020204" pitchFamily="34" charset="0"/>
                <a:cs typeface="Arial" panose="020B0604020202020204" pitchFamily="34" charset="0"/>
              </a:rPr>
              <a:t>de los asistentes declara </a:t>
            </a:r>
            <a:r>
              <a:rPr lang="es-CL" sz="2000" b="1" dirty="0">
                <a:solidFill>
                  <a:srgbClr val="217DE3"/>
                </a:solidFill>
                <a:latin typeface="Arial" panose="020B0604020202020204" pitchFamily="34" charset="0"/>
                <a:cs typeface="Arial" panose="020B0604020202020204" pitchFamily="34" charset="0"/>
              </a:rPr>
              <a:t>nunca antes haber asistido a un espectáculo de artes escénicas internacional</a:t>
            </a:r>
            <a:r>
              <a:rPr lang="es-CL" sz="2000" dirty="0">
                <a:solidFill>
                  <a:schemeClr val="tx1">
                    <a:lumMod val="65000"/>
                    <a:lumOff val="35000"/>
                  </a:schemeClr>
                </a:solidFill>
                <a:latin typeface="Arial" panose="020B0604020202020204" pitchFamily="34" charset="0"/>
                <a:cs typeface="Arial" panose="020B0604020202020204" pitchFamily="34" charset="0"/>
              </a:rPr>
              <a:t>, y, de estos:</a:t>
            </a:r>
          </a:p>
        </p:txBody>
      </p:sp>
      <p:sp>
        <p:nvSpPr>
          <p:cNvPr id="47" name="Marcador de número de diapositiva 1">
            <a:extLst>
              <a:ext uri="{FF2B5EF4-FFF2-40B4-BE49-F238E27FC236}">
                <a16:creationId xmlns:a16="http://schemas.microsoft.com/office/drawing/2014/main" id="{853221BE-B9F9-C69A-B91D-C138D6E2EFD3}"/>
              </a:ext>
            </a:extLst>
          </p:cNvPr>
          <p:cNvSpPr>
            <a:spLocks noGrp="1"/>
          </p:cNvSpPr>
          <p:nvPr>
            <p:ph type="sldNum" sz="quarter" idx="12"/>
          </p:nvPr>
        </p:nvSpPr>
        <p:spPr>
          <a:xfrm>
            <a:off x="9333614" y="6513095"/>
            <a:ext cx="2743200" cy="365125"/>
          </a:xfrm>
        </p:spPr>
        <p:txBody>
          <a:bodyPr/>
          <a:lstStyle/>
          <a:p>
            <a:r>
              <a:rPr lang="es-CL" dirty="0">
                <a:solidFill>
                  <a:schemeClr val="bg1"/>
                </a:solidFill>
              </a:rPr>
              <a:t>10</a:t>
            </a:r>
          </a:p>
        </p:txBody>
      </p:sp>
      <p:sp>
        <p:nvSpPr>
          <p:cNvPr id="51" name="Google Shape;113;p3">
            <a:extLst>
              <a:ext uri="{FF2B5EF4-FFF2-40B4-BE49-F238E27FC236}">
                <a16:creationId xmlns:a16="http://schemas.microsoft.com/office/drawing/2014/main" id="{751357AB-A7A7-FB44-BAAC-DD1C5EF91ECD}"/>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Audiencias</a:t>
            </a:r>
            <a:endParaRPr dirty="0"/>
          </a:p>
        </p:txBody>
      </p:sp>
      <p:grpSp>
        <p:nvGrpSpPr>
          <p:cNvPr id="4" name="Grupo 3">
            <a:extLst>
              <a:ext uri="{FF2B5EF4-FFF2-40B4-BE49-F238E27FC236}">
                <a16:creationId xmlns:a16="http://schemas.microsoft.com/office/drawing/2014/main" id="{5BF0659A-3E2B-444C-B571-379BEC273104}"/>
              </a:ext>
            </a:extLst>
          </p:cNvPr>
          <p:cNvGrpSpPr/>
          <p:nvPr/>
        </p:nvGrpSpPr>
        <p:grpSpPr>
          <a:xfrm>
            <a:off x="7246706" y="2606471"/>
            <a:ext cx="4012337" cy="2221423"/>
            <a:chOff x="4044985" y="2309008"/>
            <a:chExt cx="4290499" cy="2375427"/>
          </a:xfrm>
        </p:grpSpPr>
        <p:pic>
          <p:nvPicPr>
            <p:cNvPr id="53" name="Gráfico 52" descr="Monedas contorno">
              <a:extLst>
                <a:ext uri="{FF2B5EF4-FFF2-40B4-BE49-F238E27FC236}">
                  <a16:creationId xmlns:a16="http://schemas.microsoft.com/office/drawing/2014/main" id="{DAF992EE-16C8-574C-8EF6-87D5A28730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0293" y="3097149"/>
              <a:ext cx="785191" cy="785191"/>
            </a:xfrm>
            <a:prstGeom prst="rect">
              <a:avLst/>
            </a:prstGeom>
          </p:spPr>
        </p:pic>
        <p:pic>
          <p:nvPicPr>
            <p:cNvPr id="28" name="Gráfico 27" descr="Monedas contorno">
              <a:extLst>
                <a:ext uri="{FF2B5EF4-FFF2-40B4-BE49-F238E27FC236}">
                  <a16:creationId xmlns:a16="http://schemas.microsoft.com/office/drawing/2014/main" id="{7C0F24C9-31CF-4353-BA1F-887F3C1007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6481" y="2309008"/>
              <a:ext cx="785191" cy="785191"/>
            </a:xfrm>
            <a:prstGeom prst="rect">
              <a:avLst/>
            </a:prstGeom>
          </p:spPr>
        </p:pic>
        <p:pic>
          <p:nvPicPr>
            <p:cNvPr id="29" name="Gráfico 28" descr="Monedas contorno">
              <a:extLst>
                <a:ext uri="{FF2B5EF4-FFF2-40B4-BE49-F238E27FC236}">
                  <a16:creationId xmlns:a16="http://schemas.microsoft.com/office/drawing/2014/main" id="{6D49E31E-2B79-4080-A274-3873C75B81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0293" y="2309008"/>
              <a:ext cx="785191" cy="785191"/>
            </a:xfrm>
            <a:prstGeom prst="rect">
              <a:avLst/>
            </a:prstGeom>
          </p:spPr>
        </p:pic>
        <p:pic>
          <p:nvPicPr>
            <p:cNvPr id="35" name="Gráfico 34" descr="Monedas contorno">
              <a:extLst>
                <a:ext uri="{FF2B5EF4-FFF2-40B4-BE49-F238E27FC236}">
                  <a16:creationId xmlns:a16="http://schemas.microsoft.com/office/drawing/2014/main" id="{ACB31736-3700-4270-AE10-D0EF65D4C8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4985" y="3889305"/>
              <a:ext cx="785191" cy="785191"/>
            </a:xfrm>
            <a:prstGeom prst="rect">
              <a:avLst/>
            </a:prstGeom>
          </p:spPr>
        </p:pic>
        <p:pic>
          <p:nvPicPr>
            <p:cNvPr id="36" name="Gráfico 35" descr="Monedas contorno">
              <a:extLst>
                <a:ext uri="{FF2B5EF4-FFF2-40B4-BE49-F238E27FC236}">
                  <a16:creationId xmlns:a16="http://schemas.microsoft.com/office/drawing/2014/main" id="{9F4EF93E-5429-4D29-BF9E-A5683CE52D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18797" y="3889305"/>
              <a:ext cx="785191" cy="785191"/>
            </a:xfrm>
            <a:prstGeom prst="rect">
              <a:avLst/>
            </a:prstGeom>
          </p:spPr>
        </p:pic>
        <p:pic>
          <p:nvPicPr>
            <p:cNvPr id="37" name="Gráfico 36" descr="Monedas contorno">
              <a:extLst>
                <a:ext uri="{FF2B5EF4-FFF2-40B4-BE49-F238E27FC236}">
                  <a16:creationId xmlns:a16="http://schemas.microsoft.com/office/drawing/2014/main" id="{53586EE4-7D6D-41A5-AE40-0313971B8D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2609" y="3889304"/>
              <a:ext cx="785191" cy="785191"/>
            </a:xfrm>
            <a:prstGeom prst="rect">
              <a:avLst/>
            </a:prstGeom>
          </p:spPr>
        </p:pic>
        <p:pic>
          <p:nvPicPr>
            <p:cNvPr id="38" name="Gráfico 37" descr="Monedas contorno">
              <a:extLst>
                <a:ext uri="{FF2B5EF4-FFF2-40B4-BE49-F238E27FC236}">
                  <a16:creationId xmlns:a16="http://schemas.microsoft.com/office/drawing/2014/main" id="{DED09196-54ED-4268-A7E0-1007B45BE8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66421" y="3889303"/>
              <a:ext cx="785191" cy="785191"/>
            </a:xfrm>
            <a:prstGeom prst="rect">
              <a:avLst/>
            </a:prstGeom>
          </p:spPr>
        </p:pic>
        <p:pic>
          <p:nvPicPr>
            <p:cNvPr id="39" name="Gráfico 38" descr="Monedas contorno">
              <a:extLst>
                <a:ext uri="{FF2B5EF4-FFF2-40B4-BE49-F238E27FC236}">
                  <a16:creationId xmlns:a16="http://schemas.microsoft.com/office/drawing/2014/main" id="{C55EDCF0-A5B0-47F2-9F18-18E7433534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40233" y="3899244"/>
              <a:ext cx="785191" cy="785191"/>
            </a:xfrm>
            <a:prstGeom prst="rect">
              <a:avLst/>
            </a:prstGeom>
          </p:spPr>
        </p:pic>
        <p:pic>
          <p:nvPicPr>
            <p:cNvPr id="41" name="Gráfico 40" descr="Monedas contorno">
              <a:extLst>
                <a:ext uri="{FF2B5EF4-FFF2-40B4-BE49-F238E27FC236}">
                  <a16:creationId xmlns:a16="http://schemas.microsoft.com/office/drawing/2014/main" id="{4E66A332-8867-49AA-866A-D96D3FE6B45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7597" r="-1" b="1266"/>
            <a:stretch/>
          </p:blipFill>
          <p:spPr>
            <a:xfrm>
              <a:off x="8002543" y="3095856"/>
              <a:ext cx="332941" cy="775250"/>
            </a:xfrm>
            <a:prstGeom prst="rect">
              <a:avLst/>
            </a:prstGeom>
          </p:spPr>
        </p:pic>
        <p:pic>
          <p:nvPicPr>
            <p:cNvPr id="48" name="Gráfico 47" descr="Monedas contorno">
              <a:extLst>
                <a:ext uri="{FF2B5EF4-FFF2-40B4-BE49-F238E27FC236}">
                  <a16:creationId xmlns:a16="http://schemas.microsoft.com/office/drawing/2014/main" id="{B622F142-3069-37D5-B9F4-59E21A63A8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6792" y="2309008"/>
              <a:ext cx="785191" cy="785191"/>
            </a:xfrm>
            <a:prstGeom prst="rect">
              <a:avLst/>
            </a:prstGeom>
          </p:spPr>
        </p:pic>
        <p:pic>
          <p:nvPicPr>
            <p:cNvPr id="49" name="Gráfico 48" descr="Monedas contorno">
              <a:extLst>
                <a:ext uri="{FF2B5EF4-FFF2-40B4-BE49-F238E27FC236}">
                  <a16:creationId xmlns:a16="http://schemas.microsoft.com/office/drawing/2014/main" id="{18322524-5BE7-202F-20EA-3611A72467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8930" y="2309008"/>
              <a:ext cx="785191" cy="785191"/>
            </a:xfrm>
            <a:prstGeom prst="rect">
              <a:avLst/>
            </a:prstGeom>
          </p:spPr>
        </p:pic>
        <p:pic>
          <p:nvPicPr>
            <p:cNvPr id="50" name="Gráfico 49" descr="Monedas contorno">
              <a:extLst>
                <a:ext uri="{FF2B5EF4-FFF2-40B4-BE49-F238E27FC236}">
                  <a16:creationId xmlns:a16="http://schemas.microsoft.com/office/drawing/2014/main" id="{BE48C1ED-7FBB-891D-10DE-2A793AB944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5045" y="2309008"/>
              <a:ext cx="785191" cy="785191"/>
            </a:xfrm>
            <a:prstGeom prst="rect">
              <a:avLst/>
            </a:prstGeom>
          </p:spPr>
        </p:pic>
        <p:pic>
          <p:nvPicPr>
            <p:cNvPr id="52" name="Gráfico 51" descr="Monedas contorno">
              <a:extLst>
                <a:ext uri="{FF2B5EF4-FFF2-40B4-BE49-F238E27FC236}">
                  <a16:creationId xmlns:a16="http://schemas.microsoft.com/office/drawing/2014/main" id="{4FAFC1E3-38EB-F447-A320-298C7A44F5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6481" y="3090886"/>
              <a:ext cx="785191" cy="785191"/>
            </a:xfrm>
            <a:prstGeom prst="rect">
              <a:avLst/>
            </a:prstGeom>
          </p:spPr>
        </p:pic>
        <p:pic>
          <p:nvPicPr>
            <p:cNvPr id="54" name="Gráfico 53" descr="Monedas contorno">
              <a:extLst>
                <a:ext uri="{FF2B5EF4-FFF2-40B4-BE49-F238E27FC236}">
                  <a16:creationId xmlns:a16="http://schemas.microsoft.com/office/drawing/2014/main" id="{2B4BA89B-FED7-9D40-92F6-A2CA23D5DC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6792" y="3090886"/>
              <a:ext cx="785191" cy="785191"/>
            </a:xfrm>
            <a:prstGeom prst="rect">
              <a:avLst/>
            </a:prstGeom>
          </p:spPr>
        </p:pic>
        <p:pic>
          <p:nvPicPr>
            <p:cNvPr id="55" name="Gráfico 54" descr="Monedas contorno">
              <a:extLst>
                <a:ext uri="{FF2B5EF4-FFF2-40B4-BE49-F238E27FC236}">
                  <a16:creationId xmlns:a16="http://schemas.microsoft.com/office/drawing/2014/main" id="{F60E3AD2-3463-2847-AF8F-A8DE5B0E80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8930" y="3090886"/>
              <a:ext cx="785191" cy="785191"/>
            </a:xfrm>
            <a:prstGeom prst="rect">
              <a:avLst/>
            </a:prstGeom>
          </p:spPr>
        </p:pic>
        <p:pic>
          <p:nvPicPr>
            <p:cNvPr id="56" name="Gráfico 55" descr="Monedas contorno">
              <a:extLst>
                <a:ext uri="{FF2B5EF4-FFF2-40B4-BE49-F238E27FC236}">
                  <a16:creationId xmlns:a16="http://schemas.microsoft.com/office/drawing/2014/main" id="{CA944D34-76C4-ED4F-864F-4169219FB2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5045" y="3090886"/>
              <a:ext cx="785191" cy="785191"/>
            </a:xfrm>
            <a:prstGeom prst="rect">
              <a:avLst/>
            </a:prstGeom>
          </p:spPr>
        </p:pic>
      </p:grpSp>
      <p:cxnSp>
        <p:nvCxnSpPr>
          <p:cNvPr id="7" name="Conector recto 6">
            <a:extLst>
              <a:ext uri="{FF2B5EF4-FFF2-40B4-BE49-F238E27FC236}">
                <a16:creationId xmlns:a16="http://schemas.microsoft.com/office/drawing/2014/main" id="{1FE8849E-183C-CA42-972D-C50A8F6BF7D9}"/>
              </a:ext>
            </a:extLst>
          </p:cNvPr>
          <p:cNvCxnSpPr/>
          <p:nvPr/>
        </p:nvCxnSpPr>
        <p:spPr>
          <a:xfrm>
            <a:off x="3772182" y="2384187"/>
            <a:ext cx="7593937"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Imagen 32" descr="Una multitud de gente&#10;&#10;Descripción generada automáticamente">
            <a:extLst>
              <a:ext uri="{FF2B5EF4-FFF2-40B4-BE49-F238E27FC236}">
                <a16:creationId xmlns:a16="http://schemas.microsoft.com/office/drawing/2014/main" id="{AD99C6D2-D5DF-BA43-826D-10B3C935EE30}"/>
              </a:ext>
            </a:extLst>
          </p:cNvPr>
          <p:cNvPicPr>
            <a:picLocks noChangeAspect="1"/>
          </p:cNvPicPr>
          <p:nvPr/>
        </p:nvPicPr>
        <p:blipFill rotWithShape="1">
          <a:blip r:embed="rId8">
            <a:extLst>
              <a:ext uri="{28A0092B-C50C-407E-A947-70E740481C1C}">
                <a14:useLocalDpi xmlns:a14="http://schemas.microsoft.com/office/drawing/2010/main" val="0"/>
              </a:ext>
            </a:extLst>
          </a:blip>
          <a:srcRect l="52789" t="10136" r="3190" b="5599"/>
          <a:stretch/>
        </p:blipFill>
        <p:spPr>
          <a:xfrm>
            <a:off x="397738" y="1917728"/>
            <a:ext cx="2807786" cy="3020275"/>
          </a:xfrm>
          <a:prstGeom prst="rect">
            <a:avLst/>
          </a:prstGeom>
        </p:spPr>
      </p:pic>
    </p:spTree>
    <p:extLst>
      <p:ext uri="{BB962C8B-B14F-4D97-AF65-F5344CB8AC3E}">
        <p14:creationId xmlns:p14="http://schemas.microsoft.com/office/powerpoint/2010/main" val="48239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25" name="Título 1">
            <a:extLst>
              <a:ext uri="{FF2B5EF4-FFF2-40B4-BE49-F238E27FC236}">
                <a16:creationId xmlns:a16="http://schemas.microsoft.com/office/drawing/2014/main" id="{9A3EFFC8-3379-463E-BD71-E77F5B6BBA1E}"/>
              </a:ext>
            </a:extLst>
          </p:cNvPr>
          <p:cNvSpPr txBox="1">
            <a:spLocks/>
          </p:cNvSpPr>
          <p:nvPr/>
        </p:nvSpPr>
        <p:spPr>
          <a:xfrm>
            <a:off x="3741420" y="762499"/>
            <a:ext cx="7353301" cy="609397"/>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lnSpc>
                <a:spcPct val="100000"/>
              </a:lnSpc>
            </a:pPr>
            <a:r>
              <a:rPr lang="es-CL" sz="1600" dirty="0">
                <a:solidFill>
                  <a:schemeClr val="tx1">
                    <a:lumMod val="65000"/>
                    <a:lumOff val="35000"/>
                  </a:schemeClr>
                </a:solidFill>
                <a:latin typeface="Arial" panose="020B0604020202020204" pitchFamily="34" charset="0"/>
                <a:cs typeface="Arial" panose="020B0604020202020204" pitchFamily="34" charset="0"/>
              </a:rPr>
              <a:t>Principales motivos para no visualizar contenido cultural con mayor frecuencia </a:t>
            </a:r>
          </a:p>
          <a:p>
            <a:pPr algn="ctr">
              <a:lnSpc>
                <a:spcPct val="100000"/>
              </a:lnSpc>
            </a:pPr>
            <a:r>
              <a:rPr lang="es-CL" sz="1600" dirty="0">
                <a:solidFill>
                  <a:schemeClr val="tx1">
                    <a:lumMod val="65000"/>
                    <a:lumOff val="35000"/>
                  </a:schemeClr>
                </a:solidFill>
                <a:latin typeface="Arial" panose="020B0604020202020204" pitchFamily="34" charset="0"/>
                <a:cs typeface="Arial" panose="020B0604020202020204" pitchFamily="34" charset="0"/>
              </a:rPr>
              <a:t>(entre quienes no asistían a espectáculos de artes escénicas)</a:t>
            </a:r>
            <a:endParaRPr lang="es-CL"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Título 1">
            <a:extLst>
              <a:ext uri="{FF2B5EF4-FFF2-40B4-BE49-F238E27FC236}">
                <a16:creationId xmlns:a16="http://schemas.microsoft.com/office/drawing/2014/main" id="{6CEF82B4-45DC-4DA6-8303-A83451B7934D}"/>
              </a:ext>
            </a:extLst>
          </p:cNvPr>
          <p:cNvSpPr txBox="1">
            <a:spLocks/>
          </p:cNvSpPr>
          <p:nvPr/>
        </p:nvSpPr>
        <p:spPr>
          <a:xfrm>
            <a:off x="664846" y="2460825"/>
            <a:ext cx="3577545" cy="296112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00000"/>
              </a:lnSpc>
            </a:pPr>
            <a:r>
              <a:rPr lang="es-CL" sz="1700" b="1" dirty="0">
                <a:solidFill>
                  <a:srgbClr val="217DE3"/>
                </a:solidFill>
                <a:latin typeface="Arial" panose="020B0604020202020204" pitchFamily="34" charset="0"/>
                <a:cs typeface="Arial" panose="020B0604020202020204" pitchFamily="34" charset="0"/>
              </a:rPr>
              <a:t>Dentro de los principales motivos para no asistir a espectáculos culturales se encuentra la falta de dinero, </a:t>
            </a:r>
            <a:r>
              <a:rPr lang="es-CL" sz="1700" dirty="0">
                <a:solidFill>
                  <a:schemeClr val="tx1">
                    <a:lumMod val="65000"/>
                    <a:lumOff val="35000"/>
                  </a:schemeClr>
                </a:solidFill>
                <a:latin typeface="Arial" panose="020B0604020202020204" pitchFamily="34" charset="0"/>
                <a:cs typeface="Arial" panose="020B0604020202020204" pitchFamily="34" charset="0"/>
              </a:rPr>
              <a:t>además también se menciona la falta de tiempo y la lejanía.</a:t>
            </a:r>
          </a:p>
          <a:p>
            <a:pPr>
              <a:lnSpc>
                <a:spcPct val="100000"/>
              </a:lnSpc>
            </a:pPr>
            <a:endParaRPr lang="es-CL" sz="1700" dirty="0">
              <a:solidFill>
                <a:schemeClr val="tx1">
                  <a:lumMod val="65000"/>
                  <a:lumOff val="35000"/>
                </a:schemeClr>
              </a:solidFill>
              <a:latin typeface="Arial" panose="020B0604020202020204" pitchFamily="34" charset="0"/>
              <a:cs typeface="Arial" panose="020B0604020202020204" pitchFamily="34" charset="0"/>
            </a:endParaRPr>
          </a:p>
          <a:p>
            <a:pPr>
              <a:lnSpc>
                <a:spcPct val="100000"/>
              </a:lnSpc>
            </a:pPr>
            <a:r>
              <a:rPr lang="es-CL" sz="1700" dirty="0">
                <a:solidFill>
                  <a:schemeClr val="tx1">
                    <a:lumMod val="65000"/>
                    <a:lumOff val="35000"/>
                  </a:schemeClr>
                </a:solidFill>
                <a:latin typeface="Arial" panose="020B0604020202020204" pitchFamily="34" charset="0"/>
                <a:cs typeface="Arial" panose="020B0604020202020204" pitchFamily="34" charset="0"/>
              </a:rPr>
              <a:t>En la encuesta de participación cultural, el 15% de los encuestados alude a falta de dinero y el 46% a falta de tiempo</a:t>
            </a:r>
          </a:p>
        </p:txBody>
      </p:sp>
      <p:sp>
        <p:nvSpPr>
          <p:cNvPr id="11" name="Marcador de número de diapositiva 1">
            <a:extLst>
              <a:ext uri="{FF2B5EF4-FFF2-40B4-BE49-F238E27FC236}">
                <a16:creationId xmlns:a16="http://schemas.microsoft.com/office/drawing/2014/main" id="{0F58500F-DB3D-36D7-B289-4A70F6706D70}"/>
              </a:ext>
            </a:extLst>
          </p:cNvPr>
          <p:cNvSpPr>
            <a:spLocks noGrp="1"/>
          </p:cNvSpPr>
          <p:nvPr>
            <p:ph type="sldNum" sz="quarter" idx="12"/>
          </p:nvPr>
        </p:nvSpPr>
        <p:spPr>
          <a:xfrm>
            <a:off x="9333614" y="6513095"/>
            <a:ext cx="2743200" cy="365125"/>
          </a:xfrm>
        </p:spPr>
        <p:txBody>
          <a:bodyPr/>
          <a:lstStyle/>
          <a:p>
            <a:r>
              <a:rPr lang="es-CL" dirty="0">
                <a:solidFill>
                  <a:schemeClr val="bg1"/>
                </a:solidFill>
                <a:cs typeface="Arial" panose="020B0604020202020204" pitchFamily="34" charset="0"/>
              </a:rPr>
              <a:t>11</a:t>
            </a:r>
          </a:p>
        </p:txBody>
      </p:sp>
      <p:sp>
        <p:nvSpPr>
          <p:cNvPr id="12" name="Google Shape;113;p3">
            <a:extLst>
              <a:ext uri="{FF2B5EF4-FFF2-40B4-BE49-F238E27FC236}">
                <a16:creationId xmlns:a16="http://schemas.microsoft.com/office/drawing/2014/main" id="{19BC6FDD-EE4B-EA41-AC15-C16ACF0A946C}"/>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Audiencias</a:t>
            </a:r>
            <a:endParaRPr dirty="0"/>
          </a:p>
        </p:txBody>
      </p:sp>
      <p:sp>
        <p:nvSpPr>
          <p:cNvPr id="14" name="Rectángulo 13">
            <a:extLst>
              <a:ext uri="{FF2B5EF4-FFF2-40B4-BE49-F238E27FC236}">
                <a16:creationId xmlns:a16="http://schemas.microsoft.com/office/drawing/2014/main" id="{96DA0215-52E1-4507-A34A-CF7E0A8E4FFB}"/>
              </a:ext>
            </a:extLst>
          </p:cNvPr>
          <p:cNvSpPr/>
          <p:nvPr/>
        </p:nvSpPr>
        <p:spPr>
          <a:xfrm>
            <a:off x="7549023" y="6055964"/>
            <a:ext cx="4052713"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de audiencias Centro de Políticas Públicas UC - Ekhos</a:t>
            </a:r>
          </a:p>
        </p:txBody>
      </p:sp>
      <p:graphicFrame>
        <p:nvGraphicFramePr>
          <p:cNvPr id="16" name="Gráfico 15">
            <a:extLst>
              <a:ext uri="{FF2B5EF4-FFF2-40B4-BE49-F238E27FC236}">
                <a16:creationId xmlns:a16="http://schemas.microsoft.com/office/drawing/2014/main" id="{6C27DFCB-8A93-1F1B-B398-B8ADA591D380}"/>
              </a:ext>
            </a:extLst>
          </p:cNvPr>
          <p:cNvGraphicFramePr/>
          <p:nvPr>
            <p:extLst>
              <p:ext uri="{D42A27DB-BD31-4B8C-83A1-F6EECF244321}">
                <p14:modId xmlns:p14="http://schemas.microsoft.com/office/powerpoint/2010/main" val="2118028157"/>
              </p:ext>
            </p:extLst>
          </p:nvPr>
        </p:nvGraphicFramePr>
        <p:xfrm>
          <a:off x="4341346" y="1440182"/>
          <a:ext cx="7131882" cy="4383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125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 name="Título 1">
            <a:extLst>
              <a:ext uri="{FF2B5EF4-FFF2-40B4-BE49-F238E27FC236}">
                <a16:creationId xmlns:a16="http://schemas.microsoft.com/office/drawing/2014/main" id="{59088B20-3D75-41FC-9D7F-83493C714D50}"/>
              </a:ext>
            </a:extLst>
          </p:cNvPr>
          <p:cNvSpPr txBox="1">
            <a:spLocks/>
          </p:cNvSpPr>
          <p:nvPr/>
        </p:nvSpPr>
        <p:spPr>
          <a:xfrm>
            <a:off x="679687" y="2348218"/>
            <a:ext cx="3292791" cy="3257452"/>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10000"/>
              </a:lnSpc>
            </a:pPr>
            <a:r>
              <a:rPr lang="es-CL" sz="1800" dirty="0">
                <a:solidFill>
                  <a:schemeClr val="tx1">
                    <a:lumMod val="65000"/>
                    <a:lumOff val="35000"/>
                  </a:schemeClr>
                </a:solidFill>
                <a:latin typeface="Arial" panose="020B0604020202020204" pitchFamily="34" charset="0"/>
                <a:cs typeface="Arial" panose="020B0604020202020204" pitchFamily="34" charset="0"/>
              </a:rPr>
              <a:t>Se puede visualizar que, </a:t>
            </a:r>
            <a:r>
              <a:rPr lang="es-CL" sz="1800" b="1" dirty="0">
                <a:solidFill>
                  <a:srgbClr val="217DE3"/>
                </a:solidFill>
                <a:latin typeface="Arial" panose="020B0604020202020204" pitchFamily="34" charset="0"/>
                <a:cs typeface="Arial" panose="020B0604020202020204" pitchFamily="34" charset="0"/>
              </a:rPr>
              <a:t>la mayor parte de los encuestados concuerda de que el Festival aporta al desarrollo cultural del país y abre oportunidades de acceso a la cultura</a:t>
            </a:r>
            <a:r>
              <a:rPr lang="es-CL" sz="1800" dirty="0">
                <a:solidFill>
                  <a:srgbClr val="217DE3"/>
                </a:solidFill>
                <a:latin typeface="Arial" panose="020B0604020202020204" pitchFamily="34" charset="0"/>
                <a:cs typeface="Arial" panose="020B0604020202020204" pitchFamily="34" charset="0"/>
              </a:rPr>
              <a:t>.</a:t>
            </a:r>
          </a:p>
        </p:txBody>
      </p:sp>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113" name="Google Shape;113;p3"/>
          <p:cNvSpPr txBox="1"/>
          <p:nvPr/>
        </p:nvSpPr>
        <p:spPr>
          <a:xfrm>
            <a:off x="679687" y="572003"/>
            <a:ext cx="2185433" cy="1289731"/>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Aporte al desarrollo cultural</a:t>
            </a:r>
            <a:endParaRPr lang="es-CL" dirty="0"/>
          </a:p>
        </p:txBody>
      </p:sp>
      <p:sp>
        <p:nvSpPr>
          <p:cNvPr id="9" name="Título 1">
            <a:extLst>
              <a:ext uri="{FF2B5EF4-FFF2-40B4-BE49-F238E27FC236}">
                <a16:creationId xmlns:a16="http://schemas.microsoft.com/office/drawing/2014/main" id="{C77AAEB6-01EF-E95D-720A-D127569F7BA1}"/>
              </a:ext>
            </a:extLst>
          </p:cNvPr>
          <p:cNvSpPr txBox="1">
            <a:spLocks/>
          </p:cNvSpPr>
          <p:nvPr/>
        </p:nvSpPr>
        <p:spPr>
          <a:xfrm>
            <a:off x="4049683" y="891887"/>
            <a:ext cx="8027131" cy="643504"/>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s-CL" sz="1600" dirty="0">
                <a:solidFill>
                  <a:schemeClr val="tx1">
                    <a:lumMod val="65000"/>
                    <a:lumOff val="35000"/>
                  </a:schemeClr>
                </a:solidFill>
                <a:latin typeface="Arial" panose="020B0604020202020204" pitchFamily="34" charset="0"/>
                <a:cs typeface="Arial" panose="020B0604020202020204" pitchFamily="34" charset="0"/>
              </a:rPr>
              <a:t>Sobre el </a:t>
            </a:r>
            <a:r>
              <a:rPr lang="es-CL" sz="1600" b="1" dirty="0">
                <a:solidFill>
                  <a:schemeClr val="tx1">
                    <a:lumMod val="65000"/>
                    <a:lumOff val="35000"/>
                  </a:schemeClr>
                </a:solidFill>
                <a:latin typeface="Arial" panose="020B0604020202020204" pitchFamily="34" charset="0"/>
                <a:cs typeface="Arial" panose="020B0604020202020204" pitchFamily="34" charset="0"/>
              </a:rPr>
              <a:t>aporte cultural del Festival al país</a:t>
            </a:r>
            <a:r>
              <a:rPr lang="es-CL" sz="1600" dirty="0">
                <a:solidFill>
                  <a:schemeClr val="tx1">
                    <a:lumMod val="65000"/>
                    <a:lumOff val="35000"/>
                  </a:schemeClr>
                </a:solidFill>
                <a:latin typeface="Arial" panose="020B0604020202020204" pitchFamily="34" charset="0"/>
                <a:cs typeface="Arial" panose="020B0604020202020204" pitchFamily="34" charset="0"/>
              </a:rPr>
              <a:t>, los asistentes opinaron que:</a:t>
            </a:r>
          </a:p>
        </p:txBody>
      </p:sp>
      <p:sp>
        <p:nvSpPr>
          <p:cNvPr id="12" name="Marcador de número de diapositiva 1">
            <a:extLst>
              <a:ext uri="{FF2B5EF4-FFF2-40B4-BE49-F238E27FC236}">
                <a16:creationId xmlns:a16="http://schemas.microsoft.com/office/drawing/2014/main" id="{0D880AF4-2A7F-42C6-DE12-D78F153B6A0F}"/>
              </a:ext>
            </a:extLst>
          </p:cNvPr>
          <p:cNvSpPr>
            <a:spLocks noGrp="1"/>
          </p:cNvSpPr>
          <p:nvPr>
            <p:ph type="sldNum" sz="quarter" idx="12"/>
          </p:nvPr>
        </p:nvSpPr>
        <p:spPr>
          <a:xfrm>
            <a:off x="9333614" y="6513095"/>
            <a:ext cx="2743200" cy="365125"/>
          </a:xfrm>
        </p:spPr>
        <p:txBody>
          <a:bodyPr/>
          <a:lstStyle/>
          <a:p>
            <a:r>
              <a:rPr lang="es-CL" dirty="0">
                <a:solidFill>
                  <a:schemeClr val="bg1"/>
                </a:solidFill>
              </a:rPr>
              <a:t>12</a:t>
            </a:r>
          </a:p>
        </p:txBody>
      </p:sp>
      <p:sp>
        <p:nvSpPr>
          <p:cNvPr id="11" name="Rectángulo 10">
            <a:extLst>
              <a:ext uri="{FF2B5EF4-FFF2-40B4-BE49-F238E27FC236}">
                <a16:creationId xmlns:a16="http://schemas.microsoft.com/office/drawing/2014/main" id="{2974B329-65F0-4CD2-BD86-F964959DCC93}"/>
              </a:ext>
            </a:extLst>
          </p:cNvPr>
          <p:cNvSpPr/>
          <p:nvPr/>
        </p:nvSpPr>
        <p:spPr>
          <a:xfrm>
            <a:off x="7549023" y="6041468"/>
            <a:ext cx="4052713"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de audiencias Centro de Políticas Públicas UC - Ekhos</a:t>
            </a:r>
          </a:p>
        </p:txBody>
      </p:sp>
      <p:graphicFrame>
        <p:nvGraphicFramePr>
          <p:cNvPr id="15" name="Gráfico 14">
            <a:extLst>
              <a:ext uri="{FF2B5EF4-FFF2-40B4-BE49-F238E27FC236}">
                <a16:creationId xmlns:a16="http://schemas.microsoft.com/office/drawing/2014/main" id="{EB12EB2D-F10E-43A5-B102-EFC64E383902}"/>
              </a:ext>
            </a:extLst>
          </p:cNvPr>
          <p:cNvGraphicFramePr>
            <a:graphicFrameLocks/>
          </p:cNvGraphicFramePr>
          <p:nvPr>
            <p:extLst>
              <p:ext uri="{D42A27DB-BD31-4B8C-83A1-F6EECF244321}">
                <p14:modId xmlns:p14="http://schemas.microsoft.com/office/powerpoint/2010/main" val="583697906"/>
              </p:ext>
            </p:extLst>
          </p:nvPr>
        </p:nvGraphicFramePr>
        <p:xfrm>
          <a:off x="3972478" y="1595885"/>
          <a:ext cx="7821784" cy="4332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931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10" name="Título 1">
            <a:extLst>
              <a:ext uri="{FF2B5EF4-FFF2-40B4-BE49-F238E27FC236}">
                <a16:creationId xmlns:a16="http://schemas.microsoft.com/office/drawing/2014/main" id="{BA2B1BFF-A6E5-8D38-B1AB-2827D1D578B1}"/>
              </a:ext>
            </a:extLst>
          </p:cNvPr>
          <p:cNvSpPr txBox="1">
            <a:spLocks/>
          </p:cNvSpPr>
          <p:nvPr/>
        </p:nvSpPr>
        <p:spPr>
          <a:xfrm>
            <a:off x="3784818" y="520353"/>
            <a:ext cx="7869158" cy="643504"/>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lnSpc>
                <a:spcPct val="100000"/>
              </a:lnSpc>
            </a:pPr>
            <a:r>
              <a:rPr lang="es-CL" sz="1600" dirty="0">
                <a:solidFill>
                  <a:schemeClr val="tx1">
                    <a:lumMod val="65000"/>
                    <a:lumOff val="35000"/>
                  </a:schemeClr>
                </a:solidFill>
                <a:latin typeface="Arial" panose="020B0604020202020204" pitchFamily="34" charset="0"/>
                <a:cs typeface="Arial" panose="020B0604020202020204" pitchFamily="34" charset="0"/>
              </a:rPr>
              <a:t>Respecto a la </a:t>
            </a:r>
            <a:r>
              <a:rPr lang="es-CL" sz="1600" b="1" dirty="0">
                <a:solidFill>
                  <a:schemeClr val="tx1">
                    <a:lumMod val="65000"/>
                    <a:lumOff val="35000"/>
                  </a:schemeClr>
                </a:solidFill>
                <a:latin typeface="Arial" panose="020B0604020202020204" pitchFamily="34" charset="0"/>
                <a:cs typeface="Arial" panose="020B0604020202020204" pitchFamily="34" charset="0"/>
              </a:rPr>
              <a:t>contribución personal que aporta el Festival </a:t>
            </a:r>
            <a:r>
              <a:rPr lang="es-CL" sz="1600" dirty="0">
                <a:solidFill>
                  <a:schemeClr val="tx1">
                    <a:lumMod val="65000"/>
                    <a:lumOff val="35000"/>
                  </a:schemeClr>
                </a:solidFill>
                <a:latin typeface="Arial" panose="020B0604020202020204" pitchFamily="34" charset="0"/>
                <a:cs typeface="Arial" panose="020B0604020202020204" pitchFamily="34" charset="0"/>
              </a:rPr>
              <a:t>(específicamente, asistir al espectáculo Rouge!), los asistentes opinaron que:</a:t>
            </a:r>
            <a:endParaRPr lang="es-CL"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Marcador de número de diapositiva 1">
            <a:extLst>
              <a:ext uri="{FF2B5EF4-FFF2-40B4-BE49-F238E27FC236}">
                <a16:creationId xmlns:a16="http://schemas.microsoft.com/office/drawing/2014/main" id="{36A8DC6F-F4C4-670B-47F0-FBE413009D09}"/>
              </a:ext>
            </a:extLst>
          </p:cNvPr>
          <p:cNvSpPr>
            <a:spLocks noGrp="1"/>
          </p:cNvSpPr>
          <p:nvPr>
            <p:ph type="sldNum" sz="quarter" idx="12"/>
          </p:nvPr>
        </p:nvSpPr>
        <p:spPr>
          <a:xfrm>
            <a:off x="9333614" y="6513095"/>
            <a:ext cx="2743200" cy="365125"/>
          </a:xfrm>
        </p:spPr>
        <p:txBody>
          <a:bodyPr/>
          <a:lstStyle/>
          <a:p>
            <a:r>
              <a:rPr lang="es-CL" dirty="0">
                <a:solidFill>
                  <a:schemeClr val="bg1"/>
                </a:solidFill>
              </a:rPr>
              <a:t>13</a:t>
            </a:r>
          </a:p>
        </p:txBody>
      </p:sp>
      <p:sp>
        <p:nvSpPr>
          <p:cNvPr id="12" name="Título 1">
            <a:extLst>
              <a:ext uri="{FF2B5EF4-FFF2-40B4-BE49-F238E27FC236}">
                <a16:creationId xmlns:a16="http://schemas.microsoft.com/office/drawing/2014/main" id="{279C7702-CC0E-B718-80D2-F16FD4F9FB18}"/>
              </a:ext>
            </a:extLst>
          </p:cNvPr>
          <p:cNvSpPr txBox="1">
            <a:spLocks/>
          </p:cNvSpPr>
          <p:nvPr/>
        </p:nvSpPr>
        <p:spPr>
          <a:xfrm>
            <a:off x="679687" y="2331770"/>
            <a:ext cx="3489959" cy="3629893"/>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10000"/>
              </a:lnSpc>
            </a:pPr>
            <a:r>
              <a:rPr lang="es-ES" sz="1800" dirty="0">
                <a:solidFill>
                  <a:schemeClr val="tx1">
                    <a:lumMod val="65000"/>
                    <a:lumOff val="35000"/>
                  </a:schemeClr>
                </a:solidFill>
                <a:latin typeface="Arial" panose="020B0604020202020204" pitchFamily="34" charset="0"/>
                <a:cs typeface="Arial" panose="020B0604020202020204" pitchFamily="34" charset="0"/>
              </a:rPr>
              <a:t>Respecto a la contribución personal, </a:t>
            </a:r>
            <a:r>
              <a:rPr lang="es-ES" sz="1800" b="1" dirty="0">
                <a:solidFill>
                  <a:srgbClr val="217DE3"/>
                </a:solidFill>
                <a:latin typeface="Arial" panose="020B0604020202020204" pitchFamily="34" charset="0"/>
                <a:cs typeface="Arial" panose="020B0604020202020204" pitchFamily="34" charset="0"/>
              </a:rPr>
              <a:t>casi el total de asistentes (más del 90%) considera que el espectáculo aportó en entretención, </a:t>
            </a:r>
            <a:r>
              <a:rPr lang="es-ES" sz="1800" b="1" dirty="0" err="1">
                <a:solidFill>
                  <a:srgbClr val="217DE3"/>
                </a:solidFill>
                <a:latin typeface="Arial" panose="020B0604020202020204" pitchFamily="34" charset="0"/>
                <a:cs typeface="Arial" panose="020B0604020202020204" pitchFamily="34" charset="0"/>
              </a:rPr>
              <a:t>desestrés</a:t>
            </a:r>
            <a:r>
              <a:rPr lang="es-ES" sz="1800" b="1" dirty="0">
                <a:solidFill>
                  <a:srgbClr val="217DE3"/>
                </a:solidFill>
                <a:latin typeface="Arial" panose="020B0604020202020204" pitchFamily="34" charset="0"/>
                <a:cs typeface="Arial" panose="020B0604020202020204" pitchFamily="34" charset="0"/>
              </a:rPr>
              <a:t>, tiempo de calidad con sus seres queridos y el fomento del interés por la cultura</a:t>
            </a:r>
            <a:r>
              <a:rPr lang="es-ES" sz="1800"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15" name="Google Shape;113;p3">
            <a:extLst>
              <a:ext uri="{FF2B5EF4-FFF2-40B4-BE49-F238E27FC236}">
                <a16:creationId xmlns:a16="http://schemas.microsoft.com/office/drawing/2014/main" id="{3EFC8ED1-F2EB-3C46-B8BA-50DA9548A1A9}"/>
              </a:ext>
            </a:extLst>
          </p:cNvPr>
          <p:cNvSpPr txBox="1"/>
          <p:nvPr/>
        </p:nvSpPr>
        <p:spPr>
          <a:xfrm>
            <a:off x="679687" y="572003"/>
            <a:ext cx="2185433" cy="1289731"/>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Aporte al desarrollo cultural</a:t>
            </a:r>
            <a:endParaRPr lang="es-CL" dirty="0"/>
          </a:p>
        </p:txBody>
      </p:sp>
      <p:sp>
        <p:nvSpPr>
          <p:cNvPr id="14" name="Rectángulo 13">
            <a:extLst>
              <a:ext uri="{FF2B5EF4-FFF2-40B4-BE49-F238E27FC236}">
                <a16:creationId xmlns:a16="http://schemas.microsoft.com/office/drawing/2014/main" id="{938CCA25-C498-46AD-8FCE-AFC374B27F91}"/>
              </a:ext>
            </a:extLst>
          </p:cNvPr>
          <p:cNvSpPr/>
          <p:nvPr/>
        </p:nvSpPr>
        <p:spPr>
          <a:xfrm>
            <a:off x="7549023" y="6069604"/>
            <a:ext cx="4052713"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de audiencias Centro de Políticas Públicas UC - Ekhos</a:t>
            </a:r>
          </a:p>
        </p:txBody>
      </p:sp>
      <p:graphicFrame>
        <p:nvGraphicFramePr>
          <p:cNvPr id="16" name="Gráfico 15">
            <a:extLst>
              <a:ext uri="{FF2B5EF4-FFF2-40B4-BE49-F238E27FC236}">
                <a16:creationId xmlns:a16="http://schemas.microsoft.com/office/drawing/2014/main" id="{D477A7B1-2759-4EBD-AC66-BFEFF4CE54E2}"/>
              </a:ext>
            </a:extLst>
          </p:cNvPr>
          <p:cNvGraphicFramePr>
            <a:graphicFrameLocks/>
          </p:cNvGraphicFramePr>
          <p:nvPr>
            <p:extLst>
              <p:ext uri="{D42A27DB-BD31-4B8C-83A1-F6EECF244321}">
                <p14:modId xmlns:p14="http://schemas.microsoft.com/office/powerpoint/2010/main" val="1400757731"/>
              </p:ext>
            </p:extLst>
          </p:nvPr>
        </p:nvGraphicFramePr>
        <p:xfrm>
          <a:off x="3967316" y="1277008"/>
          <a:ext cx="7686660" cy="47336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411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Marcador de número de diapositiva 1">
            <a:extLst>
              <a:ext uri="{FF2B5EF4-FFF2-40B4-BE49-F238E27FC236}">
                <a16:creationId xmlns:a16="http://schemas.microsoft.com/office/drawing/2014/main" id="{1079AC24-F753-297A-4571-73C2565AE9C3}"/>
              </a:ext>
            </a:extLst>
          </p:cNvPr>
          <p:cNvSpPr>
            <a:spLocks noGrp="1"/>
          </p:cNvSpPr>
          <p:nvPr>
            <p:ph type="sldNum" sz="quarter" idx="12"/>
          </p:nvPr>
        </p:nvSpPr>
        <p:spPr>
          <a:xfrm>
            <a:off x="9333614" y="6513095"/>
            <a:ext cx="2743200" cy="365125"/>
          </a:xfrm>
        </p:spPr>
        <p:txBody>
          <a:bodyPr/>
          <a:lstStyle/>
          <a:p>
            <a:r>
              <a:rPr lang="es-CL" dirty="0">
                <a:solidFill>
                  <a:schemeClr val="bg1"/>
                </a:solidFill>
              </a:rPr>
              <a:t>14</a:t>
            </a:r>
          </a:p>
        </p:txBody>
      </p:sp>
      <p:sp>
        <p:nvSpPr>
          <p:cNvPr id="22" name="CuadroTexto 21">
            <a:extLst>
              <a:ext uri="{FF2B5EF4-FFF2-40B4-BE49-F238E27FC236}">
                <a16:creationId xmlns:a16="http://schemas.microsoft.com/office/drawing/2014/main" id="{B3716C0D-4C45-E046-1492-2EF3744750FA}"/>
              </a:ext>
            </a:extLst>
          </p:cNvPr>
          <p:cNvSpPr txBox="1"/>
          <p:nvPr/>
        </p:nvSpPr>
        <p:spPr>
          <a:xfrm>
            <a:off x="814424" y="2492094"/>
            <a:ext cx="4989521" cy="1426031"/>
          </a:xfrm>
          <a:prstGeom prst="rect">
            <a:avLst/>
          </a:prstGeom>
          <a:noFill/>
        </p:spPr>
        <p:txBody>
          <a:bodyPr wrap="square">
            <a:spAutoFit/>
          </a:bodyPr>
          <a:lstStyle/>
          <a:p>
            <a:pPr>
              <a:spcAft>
                <a:spcPts val="800"/>
              </a:spcAft>
            </a:pPr>
            <a:r>
              <a:rPr lang="es-ES"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La disposición a pagar de los asistentes al espectáculo Rouge! tiene un promedio de $22.249. </a:t>
            </a:r>
          </a:p>
          <a:p>
            <a:pPr>
              <a:spcAft>
                <a:spcPts val="800"/>
              </a:spcAft>
            </a:pPr>
            <a:r>
              <a:rPr lang="es-ES" sz="1600" b="1" dirty="0">
                <a:solidFill>
                  <a:srgbClr val="217DE3"/>
                </a:solidFill>
                <a:latin typeface="Arial" panose="020B0604020202020204" pitchFamily="34" charset="0"/>
                <a:ea typeface="Calibri" panose="020F0502020204030204" pitchFamily="34" charset="0"/>
                <a:cs typeface="Arial" panose="020B0604020202020204" pitchFamily="34" charset="0"/>
              </a:rPr>
              <a:t>Un 80% de los encuestados respondieron una disposición a pagar entre $8.000 a $40.000 (entre 9 y 45 dólares)</a:t>
            </a:r>
            <a:endParaRPr lang="es-CL" sz="1400" b="1" dirty="0">
              <a:solidFill>
                <a:srgbClr val="217DE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Google Shape;150;p22">
            <a:extLst>
              <a:ext uri="{FF2B5EF4-FFF2-40B4-BE49-F238E27FC236}">
                <a16:creationId xmlns:a16="http://schemas.microsoft.com/office/drawing/2014/main" id="{31D8E56F-ABAC-5647-815C-82FF4AB65521}"/>
              </a:ext>
            </a:extLst>
          </p:cNvPr>
          <p:cNvSpPr txBox="1">
            <a:spLocks/>
          </p:cNvSpPr>
          <p:nvPr/>
        </p:nvSpPr>
        <p:spPr>
          <a:xfrm>
            <a:off x="5751205" y="1060824"/>
            <a:ext cx="6043057" cy="699494"/>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lgn="ctr">
              <a:buFont typeface="Arial" panose="020B0604020202020204" pitchFamily="34" charset="0"/>
              <a:buNone/>
            </a:pPr>
            <a:r>
              <a:rPr lang="es-ES" sz="1400" dirty="0">
                <a:solidFill>
                  <a:schemeClr val="tx1">
                    <a:lumMod val="65000"/>
                    <a:lumOff val="35000"/>
                  </a:schemeClr>
                </a:solidFill>
                <a:latin typeface="Arial" panose="020B0604020202020204" pitchFamily="34" charset="0"/>
                <a:cs typeface="Arial" panose="020B0604020202020204" pitchFamily="34" charset="0"/>
              </a:rPr>
              <a:t>Distribución de disposición de pago por “Rouge!”.</a:t>
            </a:r>
            <a:endParaRPr lang="es-CL"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6FA92E5C-91E8-491A-B421-58CC91570640}"/>
              </a:ext>
            </a:extLst>
          </p:cNvPr>
          <p:cNvSpPr txBox="1"/>
          <p:nvPr/>
        </p:nvSpPr>
        <p:spPr>
          <a:xfrm>
            <a:off x="940419" y="3975677"/>
            <a:ext cx="4743876" cy="1077218"/>
          </a:xfrm>
          <a:prstGeom prst="rect">
            <a:avLst/>
          </a:prstGeom>
          <a:noFill/>
        </p:spPr>
        <p:txBody>
          <a:bodyPr wrap="square">
            <a:spAutoFit/>
          </a:bodyPr>
          <a:lstStyle/>
          <a:p>
            <a:pPr>
              <a:spcAft>
                <a:spcPts val="800"/>
              </a:spcAft>
            </a:pPr>
            <a:r>
              <a:rPr lang="es-ES"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Quienes tienen mayor disposición a pagar son personas de ingresos más altos, provenientes de comunas con menores índices de pobreza y que suelen asistir a espectáculos culturales.</a:t>
            </a:r>
            <a:endParaRPr lang="es-CL"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Google Shape;113;p3">
            <a:extLst>
              <a:ext uri="{FF2B5EF4-FFF2-40B4-BE49-F238E27FC236}">
                <a16:creationId xmlns:a16="http://schemas.microsoft.com/office/drawing/2014/main" id="{FDE9766F-B907-F14D-91FA-0445552F7002}"/>
              </a:ext>
            </a:extLst>
          </p:cNvPr>
          <p:cNvSpPr txBox="1"/>
          <p:nvPr/>
        </p:nvSpPr>
        <p:spPr>
          <a:xfrm>
            <a:off x="679687" y="572003"/>
            <a:ext cx="2185433"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Valoración contingente</a:t>
            </a:r>
            <a:endParaRPr lang="es-CL" dirty="0"/>
          </a:p>
        </p:txBody>
      </p:sp>
      <p:pic>
        <p:nvPicPr>
          <p:cNvPr id="14" name="Google Shape;111;p3">
            <a:extLst>
              <a:ext uri="{FF2B5EF4-FFF2-40B4-BE49-F238E27FC236}">
                <a16:creationId xmlns:a16="http://schemas.microsoft.com/office/drawing/2014/main" id="{A20EBB10-8DC6-C348-8AA3-F4DA9507749F}"/>
              </a:ext>
            </a:extLst>
          </p:cNvPr>
          <p:cNvPicPr preferRelativeResize="0"/>
          <p:nvPr/>
        </p:nvPicPr>
        <p:blipFill rotWithShape="1">
          <a:blip r:embed="rId3">
            <a:alphaModFix/>
          </a:blip>
          <a:srcRect/>
          <a:stretch/>
        </p:blipFill>
        <p:spPr>
          <a:xfrm>
            <a:off x="590264" y="5442167"/>
            <a:ext cx="2274856" cy="844625"/>
          </a:xfrm>
          <a:prstGeom prst="rect">
            <a:avLst/>
          </a:prstGeom>
          <a:noFill/>
          <a:ln>
            <a:noFill/>
          </a:ln>
        </p:spPr>
      </p:pic>
      <p:graphicFrame>
        <p:nvGraphicFramePr>
          <p:cNvPr id="15" name="Gráfico 14">
            <a:extLst>
              <a:ext uri="{FF2B5EF4-FFF2-40B4-BE49-F238E27FC236}">
                <a16:creationId xmlns:a16="http://schemas.microsoft.com/office/drawing/2014/main" id="{B0956F10-4227-4323-9E4A-83F20414B3BC}"/>
              </a:ext>
            </a:extLst>
          </p:cNvPr>
          <p:cNvGraphicFramePr>
            <a:graphicFrameLocks/>
          </p:cNvGraphicFramePr>
          <p:nvPr>
            <p:extLst>
              <p:ext uri="{D42A27DB-BD31-4B8C-83A1-F6EECF244321}">
                <p14:modId xmlns:p14="http://schemas.microsoft.com/office/powerpoint/2010/main" val="90126256"/>
              </p:ext>
            </p:extLst>
          </p:nvPr>
        </p:nvGraphicFramePr>
        <p:xfrm>
          <a:off x="5856686" y="1760318"/>
          <a:ext cx="5937575" cy="3974233"/>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ángulo 15">
            <a:extLst>
              <a:ext uri="{FF2B5EF4-FFF2-40B4-BE49-F238E27FC236}">
                <a16:creationId xmlns:a16="http://schemas.microsoft.com/office/drawing/2014/main" id="{AC82495A-EEA8-4731-ADE8-7CCF13AED3EE}"/>
              </a:ext>
            </a:extLst>
          </p:cNvPr>
          <p:cNvSpPr/>
          <p:nvPr/>
        </p:nvSpPr>
        <p:spPr>
          <a:xfrm>
            <a:off x="7549023" y="6041468"/>
            <a:ext cx="4052713"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de audiencias Centro de Políticas Públicas UC - Ekhos</a:t>
            </a:r>
          </a:p>
        </p:txBody>
      </p:sp>
    </p:spTree>
    <p:extLst>
      <p:ext uri="{BB962C8B-B14F-4D97-AF65-F5344CB8AC3E}">
        <p14:creationId xmlns:p14="http://schemas.microsoft.com/office/powerpoint/2010/main" val="285641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6" name="Google Shape;92;p1">
            <a:extLst>
              <a:ext uri="{FF2B5EF4-FFF2-40B4-BE49-F238E27FC236}">
                <a16:creationId xmlns:a16="http://schemas.microsoft.com/office/drawing/2014/main" id="{91C2AD70-0D9C-AF4C-8EDC-1AC314E21958}"/>
              </a:ext>
            </a:extLst>
          </p:cNvPr>
          <p:cNvSpPr/>
          <p:nvPr/>
        </p:nvSpPr>
        <p:spPr>
          <a:xfrm rot="-5400000">
            <a:off x="2995439" y="-2338559"/>
            <a:ext cx="6219526" cy="1148378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3FD4CB2A-35CB-6F48-91CA-DBFF399CACC0}"/>
              </a:ext>
            </a:extLst>
          </p:cNvPr>
          <p:cNvPicPr>
            <a:picLocks noChangeAspect="1"/>
          </p:cNvPicPr>
          <p:nvPr/>
        </p:nvPicPr>
        <p:blipFill>
          <a:blip r:embed="rId3"/>
          <a:stretch>
            <a:fillRect/>
          </a:stretch>
        </p:blipFill>
        <p:spPr>
          <a:xfrm>
            <a:off x="8387014" y="944503"/>
            <a:ext cx="2716414" cy="496429"/>
          </a:xfrm>
          <a:prstGeom prst="rect">
            <a:avLst/>
          </a:prstGeom>
        </p:spPr>
      </p:pic>
      <p:sp>
        <p:nvSpPr>
          <p:cNvPr id="5" name="Título 2">
            <a:extLst>
              <a:ext uri="{FF2B5EF4-FFF2-40B4-BE49-F238E27FC236}">
                <a16:creationId xmlns:a16="http://schemas.microsoft.com/office/drawing/2014/main" id="{3EE6B184-DA36-D04B-A0A7-103CE717ECA1}"/>
              </a:ext>
            </a:extLst>
          </p:cNvPr>
          <p:cNvSpPr txBox="1">
            <a:spLocks/>
          </p:cNvSpPr>
          <p:nvPr/>
        </p:nvSpPr>
        <p:spPr>
          <a:xfrm>
            <a:off x="1404401" y="2776654"/>
            <a:ext cx="7538877" cy="9924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4000" b="1" dirty="0">
                <a:solidFill>
                  <a:schemeClr val="bg1"/>
                </a:solidFill>
                <a:latin typeface="Arial" panose="020B0604020202020204" pitchFamily="34" charset="0"/>
                <a:ea typeface="+mn-ea"/>
                <a:cs typeface="Arial" panose="020B0604020202020204" pitchFamily="34" charset="0"/>
              </a:rPr>
              <a:t>Aporte del Festival al comercio local</a:t>
            </a:r>
            <a:endParaRPr lang="es-CL" sz="3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295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aphicFrame>
        <p:nvGraphicFramePr>
          <p:cNvPr id="17" name="Gráfico 16">
            <a:extLst>
              <a:ext uri="{FF2B5EF4-FFF2-40B4-BE49-F238E27FC236}">
                <a16:creationId xmlns:a16="http://schemas.microsoft.com/office/drawing/2014/main" id="{B6E8A862-EDAF-4E26-ADF3-9807FCC55D45}"/>
              </a:ext>
            </a:extLst>
          </p:cNvPr>
          <p:cNvGraphicFramePr>
            <a:graphicFrameLocks/>
          </p:cNvGraphicFramePr>
          <p:nvPr>
            <p:extLst>
              <p:ext uri="{D42A27DB-BD31-4B8C-83A1-F6EECF244321}">
                <p14:modId xmlns:p14="http://schemas.microsoft.com/office/powerpoint/2010/main" val="1350808477"/>
              </p:ext>
            </p:extLst>
          </p:nvPr>
        </p:nvGraphicFramePr>
        <p:xfrm>
          <a:off x="5188733" y="2888117"/>
          <a:ext cx="6556401" cy="3016950"/>
        </p:xfrm>
        <a:graphic>
          <a:graphicData uri="http://schemas.openxmlformats.org/drawingml/2006/chart">
            <c:chart xmlns:c="http://schemas.openxmlformats.org/drawingml/2006/chart" xmlns:r="http://schemas.openxmlformats.org/officeDocument/2006/relationships" r:id="rId3"/>
          </a:graphicData>
        </a:graphic>
      </p:graphicFrame>
      <p:sp>
        <p:nvSpPr>
          <p:cNvPr id="18" name="CuadroTexto 17">
            <a:extLst>
              <a:ext uri="{FF2B5EF4-FFF2-40B4-BE49-F238E27FC236}">
                <a16:creationId xmlns:a16="http://schemas.microsoft.com/office/drawing/2014/main" id="{65C15939-A6D5-465F-ACE2-343A5EC43519}"/>
              </a:ext>
            </a:extLst>
          </p:cNvPr>
          <p:cNvSpPr txBox="1"/>
          <p:nvPr/>
        </p:nvSpPr>
        <p:spPr>
          <a:xfrm>
            <a:off x="765876" y="2282719"/>
            <a:ext cx="4279459" cy="2862322"/>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
                <a:srgbClr val="000000"/>
              </a:buClr>
              <a:buSzTx/>
              <a:buFont typeface="Arial"/>
              <a:buNone/>
              <a:tabLst/>
              <a:defRPr/>
            </a:pPr>
            <a:r>
              <a:rPr kumimoji="0" lang="es-CL" b="1" i="0" u="none" strike="noStrike" kern="0" cap="none" spc="0" normalizeH="0" baseline="0" noProof="0" dirty="0">
                <a:ln>
                  <a:noFill/>
                </a:ln>
                <a:solidFill>
                  <a:srgbClr val="217DE3"/>
                </a:solidFill>
                <a:effectLst/>
                <a:uLnTx/>
                <a:uFillTx/>
                <a:latin typeface="Arial" panose="020B0604020202020204" pitchFamily="34" charset="0"/>
                <a:cs typeface="Arial" panose="020B0604020202020204" pitchFamily="34" charset="0"/>
                <a:sym typeface="Arial"/>
              </a:rPr>
              <a:t>El 73% de los locales encuestados indica que hay un aumento en los ingresos semanales cuando se realiza el Festival. </a:t>
            </a:r>
          </a:p>
          <a:p>
            <a:pPr marL="0" marR="0" lvl="0" indent="0" defTabSz="914400" rtl="0" eaLnBrk="1" fontAlgn="auto" latinLnBrk="0" hangingPunct="1">
              <a:spcBef>
                <a:spcPts val="0"/>
              </a:spcBef>
              <a:spcAft>
                <a:spcPts val="0"/>
              </a:spcAft>
              <a:buClr>
                <a:srgbClr val="000000"/>
              </a:buClr>
              <a:buSzTx/>
              <a:buFont typeface="Arial"/>
              <a:buNone/>
              <a:tabLst/>
              <a:defRPr/>
            </a:pPr>
            <a:endParaRPr lang="es-CL" b="1" kern="0" dirty="0">
              <a:latin typeface="Arial" panose="020B0604020202020204" pitchFamily="34" charset="0"/>
              <a:cs typeface="Arial" panose="020B0604020202020204" pitchFamily="34" charset="0"/>
              <a:sym typeface="Arial"/>
            </a:endParaRPr>
          </a:p>
          <a:p>
            <a:pPr marL="0" marR="0" lvl="0" indent="0" defTabSz="914400" rtl="0" eaLnBrk="1" fontAlgn="auto" latinLnBrk="0" hangingPunct="1">
              <a:spcBef>
                <a:spcPts val="0"/>
              </a:spcBef>
              <a:spcAft>
                <a:spcPts val="0"/>
              </a:spcAft>
              <a:buClr>
                <a:srgbClr val="000000"/>
              </a:buClr>
              <a:buSzTx/>
              <a:buFont typeface="Arial"/>
              <a:buNone/>
              <a:tabLst/>
              <a:defRPr/>
            </a:pPr>
            <a:r>
              <a:rPr kumimoji="0" lang="es-CL"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Arial"/>
              </a:rPr>
              <a:t>Este efecto se visualiza principalmente para los locales tipo “Bar y restaurant”, los cuales todos afirmaron alguna ganancia durante la realización del Festival.</a:t>
            </a:r>
          </a:p>
        </p:txBody>
      </p:sp>
      <p:sp>
        <p:nvSpPr>
          <p:cNvPr id="8" name="Rectángulo 7">
            <a:extLst>
              <a:ext uri="{FF2B5EF4-FFF2-40B4-BE49-F238E27FC236}">
                <a16:creationId xmlns:a16="http://schemas.microsoft.com/office/drawing/2014/main" id="{DAD485F9-9592-A9DE-C6C8-0AED5980417B}"/>
              </a:ext>
            </a:extLst>
          </p:cNvPr>
          <p:cNvSpPr/>
          <p:nvPr/>
        </p:nvSpPr>
        <p:spPr>
          <a:xfrm>
            <a:off x="5247390" y="2259491"/>
            <a:ext cx="6614954" cy="537070"/>
          </a:xfrm>
          <a:prstGeom prst="rect">
            <a:avLst/>
          </a:prstGeom>
        </p:spPr>
        <p:txBody>
          <a:bodyPr wrap="square">
            <a:spAutoFit/>
          </a:bodyPr>
          <a:lstStyle/>
          <a:p>
            <a:pPr algn="ctr">
              <a:lnSpc>
                <a:spcPct val="107000"/>
              </a:lnSpc>
              <a:spcAft>
                <a:spcPts val="0"/>
              </a:spcAft>
            </a:pPr>
            <a:r>
              <a:rPr lang="es-ES" sz="1400" dirty="0">
                <a:solidFill>
                  <a:schemeClr val="tx1">
                    <a:lumMod val="65000"/>
                    <a:lumOff val="35000"/>
                  </a:schemeClr>
                </a:solidFill>
                <a:latin typeface="Arial" panose="020B0604020202020204" pitchFamily="34" charset="0"/>
                <a:ea typeface="Libre Franklin"/>
                <a:cs typeface="Arial" panose="020B0604020202020204" pitchFamily="34" charset="0"/>
              </a:rPr>
              <a:t>Porcentaje de locatarios que afirman percibir un aumento en ingresos durante la realización del Festival, según tipo de local.</a:t>
            </a:r>
            <a:endParaRPr lang="es-CL"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Marcador de número de diapositiva 1">
            <a:extLst>
              <a:ext uri="{FF2B5EF4-FFF2-40B4-BE49-F238E27FC236}">
                <a16:creationId xmlns:a16="http://schemas.microsoft.com/office/drawing/2014/main" id="{FE9C8F37-9FF5-2BC5-DDD4-4F8B73111A3B}"/>
              </a:ext>
            </a:extLst>
          </p:cNvPr>
          <p:cNvSpPr>
            <a:spLocks noGrp="1"/>
          </p:cNvSpPr>
          <p:nvPr>
            <p:ph type="sldNum" sz="quarter" idx="12"/>
          </p:nvPr>
        </p:nvSpPr>
        <p:spPr>
          <a:xfrm>
            <a:off x="9333614" y="6513095"/>
            <a:ext cx="2743200" cy="365125"/>
          </a:xfrm>
        </p:spPr>
        <p:txBody>
          <a:bodyPr/>
          <a:lstStyle/>
          <a:p>
            <a:r>
              <a:rPr lang="es-CL" dirty="0">
                <a:solidFill>
                  <a:schemeClr val="bg1"/>
                </a:solidFill>
              </a:rPr>
              <a:t>16</a:t>
            </a:r>
          </a:p>
        </p:txBody>
      </p:sp>
      <p:sp>
        <p:nvSpPr>
          <p:cNvPr id="12" name="Google Shape;113;p3">
            <a:extLst>
              <a:ext uri="{FF2B5EF4-FFF2-40B4-BE49-F238E27FC236}">
                <a16:creationId xmlns:a16="http://schemas.microsoft.com/office/drawing/2014/main" id="{E55B3F29-FE29-D544-A311-3B0CE4162921}"/>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Aporte al comercio local</a:t>
            </a:r>
            <a:endParaRPr lang="es-CL" dirty="0"/>
          </a:p>
        </p:txBody>
      </p:sp>
      <p:pic>
        <p:nvPicPr>
          <p:cNvPr id="13" name="Google Shape;111;p3">
            <a:extLst>
              <a:ext uri="{FF2B5EF4-FFF2-40B4-BE49-F238E27FC236}">
                <a16:creationId xmlns:a16="http://schemas.microsoft.com/office/drawing/2014/main" id="{13A057F0-E77C-7C45-8B77-27C89521E4D5}"/>
              </a:ext>
            </a:extLst>
          </p:cNvPr>
          <p:cNvPicPr preferRelativeResize="0"/>
          <p:nvPr/>
        </p:nvPicPr>
        <p:blipFill rotWithShape="1">
          <a:blip r:embed="rId4">
            <a:alphaModFix/>
          </a:blip>
          <a:srcRect/>
          <a:stretch/>
        </p:blipFill>
        <p:spPr>
          <a:xfrm>
            <a:off x="590264" y="5442167"/>
            <a:ext cx="2274856" cy="844625"/>
          </a:xfrm>
          <a:prstGeom prst="rect">
            <a:avLst/>
          </a:prstGeom>
          <a:noFill/>
          <a:ln>
            <a:noFill/>
          </a:ln>
        </p:spPr>
      </p:pic>
      <p:pic>
        <p:nvPicPr>
          <p:cNvPr id="15" name="Imagen 14" descr="Imagen que contiene tabla, pieza, viejo, diferente&#10;&#10;Descripción generada automáticamente">
            <a:extLst>
              <a:ext uri="{FF2B5EF4-FFF2-40B4-BE49-F238E27FC236}">
                <a16:creationId xmlns:a16="http://schemas.microsoft.com/office/drawing/2014/main" id="{5EF65F8C-8D11-8143-863C-29F288DA79A4}"/>
              </a:ext>
            </a:extLst>
          </p:cNvPr>
          <p:cNvPicPr>
            <a:picLocks noChangeAspect="1"/>
          </p:cNvPicPr>
          <p:nvPr/>
        </p:nvPicPr>
        <p:blipFill rotWithShape="1">
          <a:blip r:embed="rId5">
            <a:extLst>
              <a:ext uri="{28A0092B-C50C-407E-A947-70E740481C1C}">
                <a14:useLocalDpi xmlns:a14="http://schemas.microsoft.com/office/drawing/2010/main" val="0"/>
              </a:ext>
            </a:extLst>
          </a:blip>
          <a:srcRect t="249" r="-430" b="61671"/>
          <a:stretch/>
        </p:blipFill>
        <p:spPr>
          <a:xfrm>
            <a:off x="3188741" y="19247"/>
            <a:ext cx="9003259" cy="1920240"/>
          </a:xfrm>
          <a:prstGeom prst="rect">
            <a:avLst/>
          </a:prstGeom>
        </p:spPr>
      </p:pic>
      <p:sp>
        <p:nvSpPr>
          <p:cNvPr id="14" name="Rectángulo 13">
            <a:extLst>
              <a:ext uri="{FF2B5EF4-FFF2-40B4-BE49-F238E27FC236}">
                <a16:creationId xmlns:a16="http://schemas.microsoft.com/office/drawing/2014/main" id="{2EECB63D-C4F7-4F91-AA6E-E6D432C415B8}"/>
              </a:ext>
            </a:extLst>
          </p:cNvPr>
          <p:cNvSpPr/>
          <p:nvPr/>
        </p:nvSpPr>
        <p:spPr>
          <a:xfrm>
            <a:off x="7600320" y="6041468"/>
            <a:ext cx="4001416"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a locatarios Centro de Políticas Públicas UC – Ekhos.</a:t>
            </a:r>
          </a:p>
        </p:txBody>
      </p:sp>
      <p:sp>
        <p:nvSpPr>
          <p:cNvPr id="3" name="Rectángulo 2">
            <a:extLst>
              <a:ext uri="{FF2B5EF4-FFF2-40B4-BE49-F238E27FC236}">
                <a16:creationId xmlns:a16="http://schemas.microsoft.com/office/drawing/2014/main" id="{9C275B31-A759-4ECF-9D60-700E62DBB412}"/>
              </a:ext>
            </a:extLst>
          </p:cNvPr>
          <p:cNvSpPr/>
          <p:nvPr/>
        </p:nvSpPr>
        <p:spPr>
          <a:xfrm>
            <a:off x="7347098" y="5613991"/>
            <a:ext cx="1233376" cy="291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013B47BD-1BB2-45AC-BCF1-F59C2AE6EB07}"/>
              </a:ext>
            </a:extLst>
          </p:cNvPr>
          <p:cNvSpPr txBox="1"/>
          <p:nvPr/>
        </p:nvSpPr>
        <p:spPr>
          <a:xfrm>
            <a:off x="7559748" y="5552788"/>
            <a:ext cx="1127051" cy="338554"/>
          </a:xfrm>
          <a:prstGeom prst="rect">
            <a:avLst/>
          </a:prstGeom>
          <a:noFill/>
        </p:spPr>
        <p:txBody>
          <a:bodyPr wrap="square" rtlCol="0">
            <a:spAutoFit/>
          </a:bodyPr>
          <a:lstStyle/>
          <a:p>
            <a:r>
              <a:rPr lang="es-CL" sz="1600" dirty="0">
                <a:solidFill>
                  <a:schemeClr val="tx1">
                    <a:lumMod val="65000"/>
                    <a:lumOff val="35000"/>
                  </a:schemeClr>
                </a:solidFill>
              </a:rPr>
              <a:t>Almacén</a:t>
            </a:r>
          </a:p>
        </p:txBody>
      </p:sp>
    </p:spTree>
    <p:extLst>
      <p:ext uri="{BB962C8B-B14F-4D97-AF65-F5344CB8AC3E}">
        <p14:creationId xmlns:p14="http://schemas.microsoft.com/office/powerpoint/2010/main" val="123515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CuadroTexto 17">
            <a:extLst>
              <a:ext uri="{FF2B5EF4-FFF2-40B4-BE49-F238E27FC236}">
                <a16:creationId xmlns:a16="http://schemas.microsoft.com/office/drawing/2014/main" id="{65C15939-A6D5-465F-ACE2-343A5EC43519}"/>
              </a:ext>
            </a:extLst>
          </p:cNvPr>
          <p:cNvSpPr txBox="1"/>
          <p:nvPr/>
        </p:nvSpPr>
        <p:spPr>
          <a:xfrm>
            <a:off x="839512" y="2803919"/>
            <a:ext cx="4538894" cy="2031325"/>
          </a:xfrm>
          <a:prstGeom prst="rect">
            <a:avLst/>
          </a:prstGeom>
          <a:noFill/>
        </p:spPr>
        <p:txBody>
          <a:bodyPr wrap="square" rtlCol="0">
            <a:spAutoFit/>
          </a:bodyPr>
          <a:lstStyle/>
          <a:p>
            <a:pPr lvl="0">
              <a:buClr>
                <a:srgbClr val="000000"/>
              </a:buClr>
              <a:defRPr/>
            </a:pPr>
            <a:r>
              <a:rPr lang="es-ES" kern="0" dirty="0">
                <a:solidFill>
                  <a:schemeClr val="tx1">
                    <a:lumMod val="65000"/>
                    <a:lumOff val="35000"/>
                  </a:schemeClr>
                </a:solidFill>
                <a:latin typeface="Arial" panose="020B0604020202020204" pitchFamily="34" charset="0"/>
                <a:cs typeface="Arial" panose="020B0604020202020204" pitchFamily="34" charset="0"/>
                <a:sym typeface="Arial"/>
              </a:rPr>
              <a:t>Considerando a todos los locatarios encuestados:</a:t>
            </a:r>
          </a:p>
          <a:p>
            <a:pPr lvl="0">
              <a:buClr>
                <a:srgbClr val="000000"/>
              </a:buClr>
              <a:defRPr/>
            </a:pPr>
            <a:endParaRPr lang="es-ES" kern="0" dirty="0">
              <a:latin typeface="Arial" panose="020B0604020202020204" pitchFamily="34" charset="0"/>
              <a:cs typeface="Arial" panose="020B0604020202020204" pitchFamily="34" charset="0"/>
              <a:sym typeface="Arial"/>
            </a:endParaRPr>
          </a:p>
          <a:p>
            <a:pPr marL="285750" lvl="0" indent="-285750">
              <a:buClr>
                <a:srgbClr val="000000"/>
              </a:buClr>
              <a:buFont typeface="Arial" panose="020B0604020202020204" pitchFamily="34" charset="0"/>
              <a:buChar char="•"/>
              <a:defRPr/>
            </a:pPr>
            <a:r>
              <a:rPr lang="es-ES" b="1" kern="0" dirty="0">
                <a:solidFill>
                  <a:srgbClr val="217DE3"/>
                </a:solidFill>
                <a:latin typeface="Arial" panose="020B0604020202020204" pitchFamily="34" charset="0"/>
                <a:cs typeface="Arial" panose="020B0604020202020204" pitchFamily="34" charset="0"/>
                <a:sym typeface="Arial"/>
              </a:rPr>
              <a:t>Más de un tercio indica que el aumento de sus ingresos es sobre el 10%</a:t>
            </a:r>
          </a:p>
          <a:p>
            <a:pPr lvl="0">
              <a:buClr>
                <a:srgbClr val="000000"/>
              </a:buClr>
              <a:defRPr/>
            </a:pPr>
            <a:endParaRPr lang="es-ES" b="1" kern="0" dirty="0">
              <a:solidFill>
                <a:srgbClr val="217DE3"/>
              </a:solidFill>
              <a:latin typeface="Arial" panose="020B0604020202020204" pitchFamily="34" charset="0"/>
              <a:cs typeface="Arial" panose="020B0604020202020204" pitchFamily="34" charset="0"/>
              <a:sym typeface="Arial"/>
            </a:endParaRPr>
          </a:p>
        </p:txBody>
      </p:sp>
      <p:sp>
        <p:nvSpPr>
          <p:cNvPr id="10" name="Rectángulo 9">
            <a:extLst>
              <a:ext uri="{FF2B5EF4-FFF2-40B4-BE49-F238E27FC236}">
                <a16:creationId xmlns:a16="http://schemas.microsoft.com/office/drawing/2014/main" id="{8B371A33-69EB-C9DC-C679-F98854653976}"/>
              </a:ext>
            </a:extLst>
          </p:cNvPr>
          <p:cNvSpPr/>
          <p:nvPr/>
        </p:nvSpPr>
        <p:spPr>
          <a:xfrm>
            <a:off x="5606744" y="2260513"/>
            <a:ext cx="6791446" cy="306559"/>
          </a:xfrm>
          <a:prstGeom prst="rect">
            <a:avLst/>
          </a:prstGeom>
        </p:spPr>
        <p:txBody>
          <a:bodyPr wrap="square">
            <a:spAutoFit/>
          </a:bodyPr>
          <a:lstStyle/>
          <a:p>
            <a:pPr algn="ctr">
              <a:lnSpc>
                <a:spcPct val="107000"/>
              </a:lnSpc>
              <a:spcAft>
                <a:spcPts val="0"/>
              </a:spcAft>
            </a:pPr>
            <a:r>
              <a:rPr lang="es-ES" sz="1400" dirty="0">
                <a:solidFill>
                  <a:schemeClr val="tx1">
                    <a:lumMod val="65000"/>
                    <a:lumOff val="35000"/>
                  </a:schemeClr>
                </a:solidFill>
                <a:latin typeface="Arial" panose="020B0604020202020204" pitchFamily="34" charset="0"/>
                <a:ea typeface="Libre Franklin"/>
                <a:cs typeface="Arial" panose="020B0604020202020204" pitchFamily="34" charset="0"/>
              </a:rPr>
              <a:t>Aumento porcentual de ingresos semanales percibido por los locatarios.</a:t>
            </a:r>
            <a:endParaRPr lang="es-CL"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1" name="Marcador de número de diapositiva 1">
            <a:extLst>
              <a:ext uri="{FF2B5EF4-FFF2-40B4-BE49-F238E27FC236}">
                <a16:creationId xmlns:a16="http://schemas.microsoft.com/office/drawing/2014/main" id="{0371C60D-4D95-C46D-A336-E60FF4BFA02A}"/>
              </a:ext>
            </a:extLst>
          </p:cNvPr>
          <p:cNvSpPr>
            <a:spLocks noGrp="1"/>
          </p:cNvSpPr>
          <p:nvPr>
            <p:ph type="sldNum" sz="quarter" idx="12"/>
          </p:nvPr>
        </p:nvSpPr>
        <p:spPr>
          <a:xfrm>
            <a:off x="9333614" y="6513095"/>
            <a:ext cx="2743200" cy="365125"/>
          </a:xfrm>
        </p:spPr>
        <p:txBody>
          <a:bodyPr/>
          <a:lstStyle/>
          <a:p>
            <a:r>
              <a:rPr lang="es-CL" dirty="0">
                <a:solidFill>
                  <a:schemeClr val="bg1"/>
                </a:solidFill>
              </a:rPr>
              <a:t>17</a:t>
            </a:r>
          </a:p>
        </p:txBody>
      </p:sp>
      <p:sp>
        <p:nvSpPr>
          <p:cNvPr id="12" name="Google Shape;113;p3">
            <a:extLst>
              <a:ext uri="{FF2B5EF4-FFF2-40B4-BE49-F238E27FC236}">
                <a16:creationId xmlns:a16="http://schemas.microsoft.com/office/drawing/2014/main" id="{5E0833D0-7E73-E640-8B43-28E54E10571D}"/>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Aporte al comercio local</a:t>
            </a:r>
            <a:endParaRPr lang="es-CL" dirty="0"/>
          </a:p>
        </p:txBody>
      </p:sp>
      <p:pic>
        <p:nvPicPr>
          <p:cNvPr id="13" name="Google Shape;111;p3">
            <a:extLst>
              <a:ext uri="{FF2B5EF4-FFF2-40B4-BE49-F238E27FC236}">
                <a16:creationId xmlns:a16="http://schemas.microsoft.com/office/drawing/2014/main" id="{91D08188-F6FC-A347-8714-F1BA42E992C4}"/>
              </a:ext>
            </a:extLst>
          </p:cNvPr>
          <p:cNvPicPr preferRelativeResize="0"/>
          <p:nvPr/>
        </p:nvPicPr>
        <p:blipFill rotWithShape="1">
          <a:blip r:embed="rId3">
            <a:alphaModFix/>
          </a:blip>
          <a:srcRect/>
          <a:stretch/>
        </p:blipFill>
        <p:spPr>
          <a:xfrm>
            <a:off x="590264" y="5442167"/>
            <a:ext cx="2274856" cy="844625"/>
          </a:xfrm>
          <a:prstGeom prst="rect">
            <a:avLst/>
          </a:prstGeom>
          <a:noFill/>
          <a:ln>
            <a:noFill/>
          </a:ln>
        </p:spPr>
      </p:pic>
      <p:pic>
        <p:nvPicPr>
          <p:cNvPr id="15" name="Imagen 14" descr="Imagen que contiene tabla, pieza, viejo, diferente&#10;&#10;Descripción generada automáticamente">
            <a:extLst>
              <a:ext uri="{FF2B5EF4-FFF2-40B4-BE49-F238E27FC236}">
                <a16:creationId xmlns:a16="http://schemas.microsoft.com/office/drawing/2014/main" id="{692368ED-7F93-1D4E-B7B9-8E758A3F08B7}"/>
              </a:ext>
            </a:extLst>
          </p:cNvPr>
          <p:cNvPicPr>
            <a:picLocks noChangeAspect="1"/>
          </p:cNvPicPr>
          <p:nvPr/>
        </p:nvPicPr>
        <p:blipFill rotWithShape="1">
          <a:blip r:embed="rId4">
            <a:extLst>
              <a:ext uri="{28A0092B-C50C-407E-A947-70E740481C1C}">
                <a14:useLocalDpi xmlns:a14="http://schemas.microsoft.com/office/drawing/2010/main" val="0"/>
              </a:ext>
            </a:extLst>
          </a:blip>
          <a:srcRect t="31235" r="-430" b="30685"/>
          <a:stretch/>
        </p:blipFill>
        <p:spPr>
          <a:xfrm>
            <a:off x="3188741" y="0"/>
            <a:ext cx="9003259" cy="1920240"/>
          </a:xfrm>
          <a:prstGeom prst="rect">
            <a:avLst/>
          </a:prstGeom>
        </p:spPr>
      </p:pic>
      <p:sp>
        <p:nvSpPr>
          <p:cNvPr id="16" name="Rectángulo 15">
            <a:extLst>
              <a:ext uri="{FF2B5EF4-FFF2-40B4-BE49-F238E27FC236}">
                <a16:creationId xmlns:a16="http://schemas.microsoft.com/office/drawing/2014/main" id="{1276C3D1-C148-44B3-A602-0B28B2573914}"/>
              </a:ext>
            </a:extLst>
          </p:cNvPr>
          <p:cNvSpPr/>
          <p:nvPr/>
        </p:nvSpPr>
        <p:spPr>
          <a:xfrm>
            <a:off x="7600320" y="5886720"/>
            <a:ext cx="4001416"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a locatarios Centro de Políticas Públicas UC – Ekhos.</a:t>
            </a:r>
          </a:p>
        </p:txBody>
      </p:sp>
      <p:graphicFrame>
        <p:nvGraphicFramePr>
          <p:cNvPr id="17" name="Gráfico 16">
            <a:extLst>
              <a:ext uri="{FF2B5EF4-FFF2-40B4-BE49-F238E27FC236}">
                <a16:creationId xmlns:a16="http://schemas.microsoft.com/office/drawing/2014/main" id="{6E3C66AE-4138-49EF-A1A8-0E6F118CC55B}"/>
              </a:ext>
            </a:extLst>
          </p:cNvPr>
          <p:cNvGraphicFramePr>
            <a:graphicFrameLocks/>
          </p:cNvGraphicFramePr>
          <p:nvPr>
            <p:extLst>
              <p:ext uri="{D42A27DB-BD31-4B8C-83A1-F6EECF244321}">
                <p14:modId xmlns:p14="http://schemas.microsoft.com/office/powerpoint/2010/main" val="2008273662"/>
              </p:ext>
            </p:extLst>
          </p:nvPr>
        </p:nvGraphicFramePr>
        <p:xfrm>
          <a:off x="5901071" y="2647507"/>
          <a:ext cx="6175744" cy="32392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110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0" name="Google Shape;92;p1">
            <a:extLst>
              <a:ext uri="{FF2B5EF4-FFF2-40B4-BE49-F238E27FC236}">
                <a16:creationId xmlns:a16="http://schemas.microsoft.com/office/drawing/2014/main" id="{25ECB6D6-3868-F94C-88B4-6CB8FDCE32B6}"/>
              </a:ext>
            </a:extLst>
          </p:cNvPr>
          <p:cNvSpPr/>
          <p:nvPr/>
        </p:nvSpPr>
        <p:spPr>
          <a:xfrm rot="-5400000">
            <a:off x="2995439" y="-2338559"/>
            <a:ext cx="6219526" cy="1148378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3FD4CB2A-35CB-6F48-91CA-DBFF399CACC0}"/>
              </a:ext>
            </a:extLst>
          </p:cNvPr>
          <p:cNvPicPr>
            <a:picLocks noChangeAspect="1"/>
          </p:cNvPicPr>
          <p:nvPr/>
        </p:nvPicPr>
        <p:blipFill>
          <a:blip r:embed="rId3"/>
          <a:stretch>
            <a:fillRect/>
          </a:stretch>
        </p:blipFill>
        <p:spPr>
          <a:xfrm>
            <a:off x="8387014" y="944503"/>
            <a:ext cx="2716414" cy="496429"/>
          </a:xfrm>
          <a:prstGeom prst="rect">
            <a:avLst/>
          </a:prstGeom>
        </p:spPr>
      </p:pic>
      <p:sp>
        <p:nvSpPr>
          <p:cNvPr id="5" name="Título 2">
            <a:extLst>
              <a:ext uri="{FF2B5EF4-FFF2-40B4-BE49-F238E27FC236}">
                <a16:creationId xmlns:a16="http://schemas.microsoft.com/office/drawing/2014/main" id="{50FB17CD-2044-1D40-B0B1-E6DF8CE098C8}"/>
              </a:ext>
            </a:extLst>
          </p:cNvPr>
          <p:cNvSpPr txBox="1">
            <a:spLocks/>
          </p:cNvSpPr>
          <p:nvPr/>
        </p:nvSpPr>
        <p:spPr>
          <a:xfrm>
            <a:off x="1404401" y="2776654"/>
            <a:ext cx="8163345" cy="9924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4000" b="1" dirty="0">
                <a:solidFill>
                  <a:schemeClr val="bg1"/>
                </a:solidFill>
                <a:latin typeface="Arial" panose="020B0604020202020204" pitchFamily="34" charset="0"/>
                <a:ea typeface="+mn-ea"/>
                <a:cs typeface="Arial" panose="020B0604020202020204" pitchFamily="34" charset="0"/>
              </a:rPr>
              <a:t>Objetivo y metodología</a:t>
            </a:r>
            <a:endParaRPr lang="es-CL" sz="3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80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CuadroTexto 17">
            <a:extLst>
              <a:ext uri="{FF2B5EF4-FFF2-40B4-BE49-F238E27FC236}">
                <a16:creationId xmlns:a16="http://schemas.microsoft.com/office/drawing/2014/main" id="{65C15939-A6D5-465F-ACE2-343A5EC43519}"/>
              </a:ext>
            </a:extLst>
          </p:cNvPr>
          <p:cNvSpPr txBox="1"/>
          <p:nvPr/>
        </p:nvSpPr>
        <p:spPr>
          <a:xfrm>
            <a:off x="760804" y="2155114"/>
            <a:ext cx="4355206" cy="2970044"/>
          </a:xfrm>
          <a:prstGeom prst="rect">
            <a:avLst/>
          </a:prstGeom>
          <a:noFill/>
        </p:spPr>
        <p:txBody>
          <a:bodyPr wrap="square" rtlCol="0">
            <a:spAutoFit/>
          </a:bodyPr>
          <a:lstStyle/>
          <a:p>
            <a:pPr lvl="0">
              <a:buClr>
                <a:srgbClr val="000000"/>
              </a:buClr>
              <a:defRPr/>
            </a:pPr>
            <a:r>
              <a:rPr lang="es-CL" sz="1700" kern="0" dirty="0">
                <a:solidFill>
                  <a:schemeClr val="tx1">
                    <a:lumMod val="65000"/>
                    <a:lumOff val="35000"/>
                  </a:schemeClr>
                </a:solidFill>
                <a:latin typeface="Arial" panose="020B0604020202020204" pitchFamily="34" charset="0"/>
                <a:cs typeface="Arial" panose="020B0604020202020204" pitchFamily="34" charset="0"/>
                <a:sym typeface="Arial"/>
              </a:rPr>
              <a:t>Es importante señalar que el aumento de los ingresos tiene una correlación positiva con el aumento en el flujo de clientes durante la realización del Festival.</a:t>
            </a:r>
          </a:p>
          <a:p>
            <a:pPr lvl="0">
              <a:buClr>
                <a:srgbClr val="000000"/>
              </a:buClr>
              <a:defRPr/>
            </a:pPr>
            <a:endParaRPr lang="es-CL" sz="1700" kern="0" dirty="0">
              <a:latin typeface="Arial" panose="020B0604020202020204" pitchFamily="34" charset="0"/>
              <a:cs typeface="Arial" panose="020B0604020202020204" pitchFamily="34" charset="0"/>
              <a:sym typeface="Arial"/>
            </a:endParaRPr>
          </a:p>
          <a:p>
            <a:pPr marL="285750" lvl="0" indent="-285750">
              <a:buClr>
                <a:srgbClr val="000000"/>
              </a:buClr>
              <a:buFontTx/>
              <a:buChar char="-"/>
              <a:defRPr/>
            </a:pPr>
            <a:r>
              <a:rPr lang="es-CL" sz="1700" b="1" kern="0" dirty="0">
                <a:solidFill>
                  <a:srgbClr val="217DE3"/>
                </a:solidFill>
                <a:latin typeface="Arial" panose="020B0604020202020204" pitchFamily="34" charset="0"/>
                <a:cs typeface="Arial" panose="020B0604020202020204" pitchFamily="34" charset="0"/>
                <a:sym typeface="Arial"/>
              </a:rPr>
              <a:t>El 70% de los locales encuestados indica que hay un aumento en la afluencia de clientes.</a:t>
            </a:r>
            <a:r>
              <a:rPr lang="es-CL" sz="1700" b="1" kern="0" dirty="0">
                <a:latin typeface="Arial" panose="020B0604020202020204" pitchFamily="34" charset="0"/>
                <a:cs typeface="Arial" panose="020B0604020202020204" pitchFamily="34" charset="0"/>
                <a:sym typeface="Arial"/>
              </a:rPr>
              <a:t> </a:t>
            </a:r>
          </a:p>
          <a:p>
            <a:pPr marL="285750" lvl="0" indent="-285750">
              <a:buClr>
                <a:srgbClr val="000000"/>
              </a:buClr>
              <a:buFontTx/>
              <a:buChar char="-"/>
              <a:defRPr/>
            </a:pPr>
            <a:r>
              <a:rPr lang="es-CL" sz="1700" b="1" kern="0" dirty="0">
                <a:solidFill>
                  <a:schemeClr val="tx1">
                    <a:lumMod val="65000"/>
                    <a:lumOff val="35000"/>
                  </a:schemeClr>
                </a:solidFill>
                <a:latin typeface="Arial" panose="020B0604020202020204" pitchFamily="34" charset="0"/>
                <a:cs typeface="Arial" panose="020B0604020202020204" pitchFamily="34" charset="0"/>
                <a:sym typeface="Arial"/>
              </a:rPr>
              <a:t>Entre los locales que reportan aumento de ingreso, </a:t>
            </a:r>
            <a:r>
              <a:rPr lang="es-CL" sz="1700" b="1" kern="0" dirty="0">
                <a:solidFill>
                  <a:srgbClr val="217DE3"/>
                </a:solidFill>
                <a:latin typeface="Arial" panose="020B0604020202020204" pitchFamily="34" charset="0"/>
                <a:cs typeface="Arial" panose="020B0604020202020204" pitchFamily="34" charset="0"/>
                <a:sym typeface="Arial"/>
              </a:rPr>
              <a:t>el 94% declara una mayor afluencia de público.</a:t>
            </a:r>
            <a:endParaRPr lang="es-ES" sz="1700" b="1" kern="0" dirty="0">
              <a:solidFill>
                <a:srgbClr val="217DE3"/>
              </a:solidFill>
              <a:latin typeface="Arial" panose="020B0604020202020204" pitchFamily="34" charset="0"/>
              <a:cs typeface="Arial" panose="020B0604020202020204" pitchFamily="34" charset="0"/>
              <a:sym typeface="Arial"/>
            </a:endParaRPr>
          </a:p>
        </p:txBody>
      </p:sp>
      <p:graphicFrame>
        <p:nvGraphicFramePr>
          <p:cNvPr id="9" name="Marcador de contenido 3">
            <a:extLst>
              <a:ext uri="{FF2B5EF4-FFF2-40B4-BE49-F238E27FC236}">
                <a16:creationId xmlns:a16="http://schemas.microsoft.com/office/drawing/2014/main" id="{4C67E9E1-50A3-49A7-8233-E09DA474FBE5}"/>
              </a:ext>
            </a:extLst>
          </p:cNvPr>
          <p:cNvGraphicFramePr>
            <a:graphicFrameLocks noGrp="1"/>
          </p:cNvGraphicFramePr>
          <p:nvPr>
            <p:ph idx="1"/>
            <p:extLst>
              <p:ext uri="{D42A27DB-BD31-4B8C-83A1-F6EECF244321}">
                <p14:modId xmlns:p14="http://schemas.microsoft.com/office/powerpoint/2010/main" val="4216125840"/>
              </p:ext>
            </p:extLst>
          </p:nvPr>
        </p:nvGraphicFramePr>
        <p:xfrm>
          <a:off x="5312780" y="2748785"/>
          <a:ext cx="6458636" cy="320760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a:extLst>
              <a:ext uri="{FF2B5EF4-FFF2-40B4-BE49-F238E27FC236}">
                <a16:creationId xmlns:a16="http://schemas.microsoft.com/office/drawing/2014/main" id="{F87CB7BF-0C20-15BC-4367-FE7EF242A5B7}"/>
              </a:ext>
            </a:extLst>
          </p:cNvPr>
          <p:cNvSpPr/>
          <p:nvPr/>
        </p:nvSpPr>
        <p:spPr>
          <a:xfrm>
            <a:off x="5312780" y="2155114"/>
            <a:ext cx="6570237" cy="536622"/>
          </a:xfrm>
          <a:prstGeom prst="rect">
            <a:avLst/>
          </a:prstGeom>
        </p:spPr>
        <p:txBody>
          <a:bodyPr wrap="square">
            <a:spAutoFit/>
          </a:bodyPr>
          <a:lstStyle/>
          <a:p>
            <a:pPr algn="ctr">
              <a:lnSpc>
                <a:spcPct val="107000"/>
              </a:lnSpc>
              <a:spcAft>
                <a:spcPts val="0"/>
              </a:spcAft>
            </a:pPr>
            <a:r>
              <a:rPr lang="es-ES" sz="1400" dirty="0">
                <a:solidFill>
                  <a:schemeClr val="tx1">
                    <a:lumMod val="65000"/>
                    <a:lumOff val="35000"/>
                  </a:schemeClr>
                </a:solidFill>
                <a:latin typeface="Arial" panose="020B0604020202020204" pitchFamily="34" charset="0"/>
                <a:ea typeface="Libre Franklin"/>
                <a:cs typeface="Arial" panose="020B0604020202020204" pitchFamily="34" charset="0"/>
              </a:rPr>
              <a:t>Porcentaje de locales que declara aumento de afluencia de público durante el Festival, según tipo de local.</a:t>
            </a:r>
            <a:endParaRPr lang="es-CL"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2" name="Marcador de número de diapositiva 1">
            <a:extLst>
              <a:ext uri="{FF2B5EF4-FFF2-40B4-BE49-F238E27FC236}">
                <a16:creationId xmlns:a16="http://schemas.microsoft.com/office/drawing/2014/main" id="{429E743D-96EA-B19E-C01E-F1572E41578F}"/>
              </a:ext>
            </a:extLst>
          </p:cNvPr>
          <p:cNvSpPr>
            <a:spLocks noGrp="1"/>
          </p:cNvSpPr>
          <p:nvPr>
            <p:ph type="sldNum" sz="quarter" idx="12"/>
          </p:nvPr>
        </p:nvSpPr>
        <p:spPr>
          <a:xfrm>
            <a:off x="9333614" y="6513095"/>
            <a:ext cx="2743200" cy="365125"/>
          </a:xfrm>
        </p:spPr>
        <p:txBody>
          <a:bodyPr/>
          <a:lstStyle/>
          <a:p>
            <a:r>
              <a:rPr lang="es-CL" dirty="0">
                <a:solidFill>
                  <a:schemeClr val="bg1"/>
                </a:solidFill>
              </a:rPr>
              <a:t>18</a:t>
            </a:r>
          </a:p>
        </p:txBody>
      </p:sp>
      <p:sp>
        <p:nvSpPr>
          <p:cNvPr id="14" name="Google Shape;113;p3">
            <a:extLst>
              <a:ext uri="{FF2B5EF4-FFF2-40B4-BE49-F238E27FC236}">
                <a16:creationId xmlns:a16="http://schemas.microsoft.com/office/drawing/2014/main" id="{300955AB-CD19-0546-8985-7A0530C88CBB}"/>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Aporte al comercio local</a:t>
            </a:r>
            <a:endParaRPr lang="es-CL" dirty="0"/>
          </a:p>
        </p:txBody>
      </p:sp>
      <p:pic>
        <p:nvPicPr>
          <p:cNvPr id="15" name="Google Shape;111;p3">
            <a:extLst>
              <a:ext uri="{FF2B5EF4-FFF2-40B4-BE49-F238E27FC236}">
                <a16:creationId xmlns:a16="http://schemas.microsoft.com/office/drawing/2014/main" id="{45ECB6C4-2A96-644F-9DB6-7BE657B0752F}"/>
              </a:ext>
            </a:extLst>
          </p:cNvPr>
          <p:cNvPicPr preferRelativeResize="0"/>
          <p:nvPr/>
        </p:nvPicPr>
        <p:blipFill rotWithShape="1">
          <a:blip r:embed="rId4">
            <a:alphaModFix/>
          </a:blip>
          <a:srcRect/>
          <a:stretch/>
        </p:blipFill>
        <p:spPr>
          <a:xfrm>
            <a:off x="590264" y="5442167"/>
            <a:ext cx="2274856" cy="844625"/>
          </a:xfrm>
          <a:prstGeom prst="rect">
            <a:avLst/>
          </a:prstGeom>
          <a:noFill/>
          <a:ln>
            <a:noFill/>
          </a:ln>
        </p:spPr>
      </p:pic>
      <p:pic>
        <p:nvPicPr>
          <p:cNvPr id="16" name="Imagen 15" descr="Imagen que contiene tabla, pieza, viejo, diferente&#10;&#10;Descripción generada automáticamente">
            <a:extLst>
              <a:ext uri="{FF2B5EF4-FFF2-40B4-BE49-F238E27FC236}">
                <a16:creationId xmlns:a16="http://schemas.microsoft.com/office/drawing/2014/main" id="{D5A213B6-D6E7-3148-B78B-AF597969E2EB}"/>
              </a:ext>
            </a:extLst>
          </p:cNvPr>
          <p:cNvPicPr>
            <a:picLocks noChangeAspect="1"/>
          </p:cNvPicPr>
          <p:nvPr/>
        </p:nvPicPr>
        <p:blipFill rotWithShape="1">
          <a:blip r:embed="rId5">
            <a:extLst>
              <a:ext uri="{28A0092B-C50C-407E-A947-70E740481C1C}">
                <a14:useLocalDpi xmlns:a14="http://schemas.microsoft.com/office/drawing/2010/main" val="0"/>
              </a:ext>
            </a:extLst>
          </a:blip>
          <a:srcRect l="-429" t="2100" r="-1286" b="93"/>
          <a:stretch/>
        </p:blipFill>
        <p:spPr>
          <a:xfrm>
            <a:off x="3150999" y="-3026979"/>
            <a:ext cx="9146105" cy="4946977"/>
          </a:xfrm>
          <a:prstGeom prst="rect">
            <a:avLst/>
          </a:prstGeom>
        </p:spPr>
      </p:pic>
      <p:sp>
        <p:nvSpPr>
          <p:cNvPr id="13" name="Rectángulo 12">
            <a:extLst>
              <a:ext uri="{FF2B5EF4-FFF2-40B4-BE49-F238E27FC236}">
                <a16:creationId xmlns:a16="http://schemas.microsoft.com/office/drawing/2014/main" id="{C39BAF62-7A64-4240-8DF8-E82AB47E51F1}"/>
              </a:ext>
            </a:extLst>
          </p:cNvPr>
          <p:cNvSpPr/>
          <p:nvPr/>
        </p:nvSpPr>
        <p:spPr>
          <a:xfrm>
            <a:off x="7600320" y="6041468"/>
            <a:ext cx="4001416"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a locatarios Centro de Políticas Públicas UC – Ekhos.</a:t>
            </a:r>
          </a:p>
        </p:txBody>
      </p:sp>
      <p:sp>
        <p:nvSpPr>
          <p:cNvPr id="2" name="Rectángulo 1">
            <a:extLst>
              <a:ext uri="{FF2B5EF4-FFF2-40B4-BE49-F238E27FC236}">
                <a16:creationId xmlns:a16="http://schemas.microsoft.com/office/drawing/2014/main" id="{0EF66F41-0284-4608-8F81-1974A6117744}"/>
              </a:ext>
            </a:extLst>
          </p:cNvPr>
          <p:cNvSpPr/>
          <p:nvPr/>
        </p:nvSpPr>
        <p:spPr>
          <a:xfrm>
            <a:off x="8888819" y="5649849"/>
            <a:ext cx="1222744" cy="306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CuadroTexto 18">
            <a:extLst>
              <a:ext uri="{FF2B5EF4-FFF2-40B4-BE49-F238E27FC236}">
                <a16:creationId xmlns:a16="http://schemas.microsoft.com/office/drawing/2014/main" id="{BC2B473F-43E9-4FAD-96CB-94A54F5D8CD9}"/>
              </a:ext>
            </a:extLst>
          </p:cNvPr>
          <p:cNvSpPr txBox="1"/>
          <p:nvPr/>
        </p:nvSpPr>
        <p:spPr>
          <a:xfrm>
            <a:off x="8984512" y="5589763"/>
            <a:ext cx="1127051" cy="338554"/>
          </a:xfrm>
          <a:prstGeom prst="rect">
            <a:avLst/>
          </a:prstGeom>
          <a:noFill/>
        </p:spPr>
        <p:txBody>
          <a:bodyPr wrap="square" rtlCol="0">
            <a:spAutoFit/>
          </a:bodyPr>
          <a:lstStyle/>
          <a:p>
            <a:r>
              <a:rPr lang="es-CL" sz="1600" dirty="0">
                <a:solidFill>
                  <a:schemeClr val="tx1">
                    <a:lumMod val="65000"/>
                    <a:lumOff val="35000"/>
                  </a:schemeClr>
                </a:solidFill>
              </a:rPr>
              <a:t>Almacén</a:t>
            </a:r>
          </a:p>
        </p:txBody>
      </p:sp>
    </p:spTree>
    <p:extLst>
      <p:ext uri="{BB962C8B-B14F-4D97-AF65-F5344CB8AC3E}">
        <p14:creationId xmlns:p14="http://schemas.microsoft.com/office/powerpoint/2010/main" val="337089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3331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CuadroTexto 17">
            <a:extLst>
              <a:ext uri="{FF2B5EF4-FFF2-40B4-BE49-F238E27FC236}">
                <a16:creationId xmlns:a16="http://schemas.microsoft.com/office/drawing/2014/main" id="{65C15939-A6D5-465F-ACE2-343A5EC43519}"/>
              </a:ext>
            </a:extLst>
          </p:cNvPr>
          <p:cNvSpPr txBox="1"/>
          <p:nvPr/>
        </p:nvSpPr>
        <p:spPr>
          <a:xfrm>
            <a:off x="3762973" y="1650836"/>
            <a:ext cx="7763459" cy="1569660"/>
          </a:xfrm>
          <a:prstGeom prst="rect">
            <a:avLst/>
          </a:prstGeom>
          <a:noFill/>
        </p:spPr>
        <p:txBody>
          <a:bodyPr wrap="square" rtlCol="0">
            <a:spAutoFit/>
          </a:bodyPr>
          <a:lstStyle/>
          <a:p>
            <a:pPr lvl="0">
              <a:buClr>
                <a:srgbClr val="000000"/>
              </a:buClr>
              <a:defRPr/>
            </a:pPr>
            <a:r>
              <a:rPr lang="es-CL" sz="2400" b="1" dirty="0">
                <a:solidFill>
                  <a:srgbClr val="217DE3"/>
                </a:solidFill>
                <a:latin typeface="Arial" panose="020B0604020202020204" pitchFamily="34" charset="0"/>
                <a:cs typeface="Arial" panose="020B0604020202020204" pitchFamily="34" charset="0"/>
              </a:rPr>
              <a:t>Se visualiza una oportunidad en que el Festival pueda plantear objetivos de desarrollo comercial para los espacios en donde se desarrolla, al igual como lo hacen otros festivales en el mundo. </a:t>
            </a:r>
            <a:endParaRPr lang="es-ES" sz="2400" b="1" kern="0" dirty="0">
              <a:solidFill>
                <a:srgbClr val="217DE3"/>
              </a:solidFill>
              <a:latin typeface="Arial" panose="020B0604020202020204" pitchFamily="34" charset="0"/>
              <a:cs typeface="Arial" panose="020B0604020202020204" pitchFamily="34" charset="0"/>
              <a:sym typeface="Arial"/>
            </a:endParaRPr>
          </a:p>
        </p:txBody>
      </p:sp>
      <p:sp>
        <p:nvSpPr>
          <p:cNvPr id="3" name="Rectángulo 2">
            <a:extLst>
              <a:ext uri="{FF2B5EF4-FFF2-40B4-BE49-F238E27FC236}">
                <a16:creationId xmlns:a16="http://schemas.microsoft.com/office/drawing/2014/main" id="{C56F63D5-EE87-4A71-AE57-62E1914BC81F}"/>
              </a:ext>
            </a:extLst>
          </p:cNvPr>
          <p:cNvSpPr/>
          <p:nvPr/>
        </p:nvSpPr>
        <p:spPr>
          <a:xfrm>
            <a:off x="3308678" y="3393427"/>
            <a:ext cx="8293058" cy="2145331"/>
          </a:xfrm>
          <a:prstGeom prst="rect">
            <a:avLst/>
          </a:prstGeom>
        </p:spPr>
        <p:txBody>
          <a:bodyPr wrap="square">
            <a:spAutoFit/>
          </a:bodyPr>
          <a:lstStyle/>
          <a:p>
            <a:pPr marL="457200">
              <a:lnSpc>
                <a:spcPct val="107000"/>
              </a:lnSpc>
              <a:spcAft>
                <a:spcPts val="0"/>
              </a:spcAft>
            </a:pPr>
            <a:r>
              <a:rPr lang="es-CL" i="1" dirty="0">
                <a:solidFill>
                  <a:schemeClr val="tx1">
                    <a:lumMod val="65000"/>
                    <a:lumOff val="35000"/>
                  </a:schemeClr>
                </a:solidFill>
                <a:latin typeface="Arial" panose="020B0604020202020204" pitchFamily="34" charset="0"/>
                <a:ea typeface="Libre Franklin"/>
                <a:cs typeface="Arial" panose="020B0604020202020204" pitchFamily="34" charset="0"/>
              </a:rPr>
              <a:t>“De que tiene un impacto, tiene un impacto económico; lo que no hay es una intencionalidad sistemática…Pero yo creo que </a:t>
            </a:r>
            <a:r>
              <a:rPr lang="es-CL" b="1" i="1" dirty="0">
                <a:solidFill>
                  <a:schemeClr val="tx1">
                    <a:lumMod val="65000"/>
                    <a:lumOff val="35000"/>
                  </a:schemeClr>
                </a:solidFill>
                <a:latin typeface="Arial" panose="020B0604020202020204" pitchFamily="34" charset="0"/>
                <a:ea typeface="Libre Franklin"/>
                <a:cs typeface="Arial" panose="020B0604020202020204" pitchFamily="34" charset="0"/>
              </a:rPr>
              <a:t>el Festival no tiene un área donde piense en la experiencia del público más allá del espectáculo y que pueda encadenar productiva o económicamente a otros </a:t>
            </a:r>
            <a:r>
              <a:rPr lang="es-CL" i="1" dirty="0">
                <a:solidFill>
                  <a:schemeClr val="tx1">
                    <a:lumMod val="65000"/>
                    <a:lumOff val="35000"/>
                  </a:schemeClr>
                </a:solidFill>
                <a:latin typeface="Arial" panose="020B0604020202020204" pitchFamily="34" charset="0"/>
                <a:ea typeface="Libre Franklin"/>
                <a:cs typeface="Arial" panose="020B0604020202020204" pitchFamily="34" charset="0"/>
              </a:rPr>
              <a:t>(…) Sería totalmente deseable que desde otros sectores se pudiera encadenar” </a:t>
            </a:r>
            <a:r>
              <a:rPr lang="es-CL" dirty="0">
                <a:solidFill>
                  <a:schemeClr val="tx1">
                    <a:lumMod val="65000"/>
                    <a:lumOff val="35000"/>
                  </a:schemeClr>
                </a:solidFill>
                <a:latin typeface="Arial" panose="020B0604020202020204" pitchFamily="34" charset="0"/>
                <a:ea typeface="Libre Franklin"/>
                <a:cs typeface="Arial" panose="020B0604020202020204" pitchFamily="34" charset="0"/>
              </a:rPr>
              <a:t>(Entrevista a representante del Festival).</a:t>
            </a:r>
            <a:endParaRPr lang="es-CL"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s-CL" i="1" dirty="0">
                <a:solidFill>
                  <a:schemeClr val="tx1">
                    <a:lumMod val="65000"/>
                    <a:lumOff val="35000"/>
                  </a:schemeClr>
                </a:solidFill>
                <a:latin typeface="Arial" panose="020B0604020202020204" pitchFamily="34" charset="0"/>
                <a:ea typeface="Libre Franklin"/>
                <a:cs typeface="Arial" panose="020B0604020202020204" pitchFamily="34" charset="0"/>
              </a:rPr>
              <a:t> </a:t>
            </a:r>
            <a:endParaRPr lang="es-CL"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9" name="Marcador de número de diapositiva 1">
            <a:extLst>
              <a:ext uri="{FF2B5EF4-FFF2-40B4-BE49-F238E27FC236}">
                <a16:creationId xmlns:a16="http://schemas.microsoft.com/office/drawing/2014/main" id="{7324F192-EA99-18D8-D1F7-6A437516FFD6}"/>
              </a:ext>
            </a:extLst>
          </p:cNvPr>
          <p:cNvSpPr>
            <a:spLocks noGrp="1"/>
          </p:cNvSpPr>
          <p:nvPr>
            <p:ph type="sldNum" sz="quarter" idx="12"/>
          </p:nvPr>
        </p:nvSpPr>
        <p:spPr>
          <a:xfrm>
            <a:off x="9333614" y="6513095"/>
            <a:ext cx="2743200" cy="365125"/>
          </a:xfrm>
        </p:spPr>
        <p:txBody>
          <a:bodyPr/>
          <a:lstStyle/>
          <a:p>
            <a:r>
              <a:rPr lang="es-CL" dirty="0">
                <a:solidFill>
                  <a:schemeClr val="bg1"/>
                </a:solidFill>
              </a:rPr>
              <a:t>19</a:t>
            </a:r>
          </a:p>
        </p:txBody>
      </p:sp>
      <p:sp>
        <p:nvSpPr>
          <p:cNvPr id="10" name="Google Shape;113;p3">
            <a:extLst>
              <a:ext uri="{FF2B5EF4-FFF2-40B4-BE49-F238E27FC236}">
                <a16:creationId xmlns:a16="http://schemas.microsoft.com/office/drawing/2014/main" id="{5936AA97-0CB6-194B-8AD9-5DAD8B46744A}"/>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Aporte al comercio local</a:t>
            </a:r>
            <a:endParaRPr lang="es-CL" dirty="0"/>
          </a:p>
        </p:txBody>
      </p:sp>
      <p:pic>
        <p:nvPicPr>
          <p:cNvPr id="11" name="Google Shape;111;p3">
            <a:extLst>
              <a:ext uri="{FF2B5EF4-FFF2-40B4-BE49-F238E27FC236}">
                <a16:creationId xmlns:a16="http://schemas.microsoft.com/office/drawing/2014/main" id="{7B524861-ED74-4D47-AFB8-E56C68B9F5C9}"/>
              </a:ext>
            </a:extLst>
          </p:cNvPr>
          <p:cNvPicPr preferRelativeResize="0"/>
          <p:nvPr/>
        </p:nvPicPr>
        <p:blipFill rotWithShape="1">
          <a:blip r:embed="rId3">
            <a:alphaModFix/>
          </a:blip>
          <a:srcRect/>
          <a:stretch/>
        </p:blipFill>
        <p:spPr>
          <a:xfrm>
            <a:off x="590264" y="5442167"/>
            <a:ext cx="2274856" cy="844625"/>
          </a:xfrm>
          <a:prstGeom prst="rect">
            <a:avLst/>
          </a:prstGeom>
          <a:noFill/>
          <a:ln>
            <a:noFill/>
          </a:ln>
        </p:spPr>
      </p:pic>
      <p:pic>
        <p:nvPicPr>
          <p:cNvPr id="6" name="Imagen 5" descr="Un grupo de personas alrededor de una mesa con un paraguas&#10;&#10;Descripción generada automáticamente con confianza media">
            <a:extLst>
              <a:ext uri="{FF2B5EF4-FFF2-40B4-BE49-F238E27FC236}">
                <a16:creationId xmlns:a16="http://schemas.microsoft.com/office/drawing/2014/main" id="{98A30233-F823-E94B-AA5A-9C8D596AA93E}"/>
              </a:ext>
            </a:extLst>
          </p:cNvPr>
          <p:cNvPicPr>
            <a:picLocks noChangeAspect="1"/>
          </p:cNvPicPr>
          <p:nvPr/>
        </p:nvPicPr>
        <p:blipFill rotWithShape="1">
          <a:blip r:embed="rId4">
            <a:extLst>
              <a:ext uri="{28A0092B-C50C-407E-A947-70E740481C1C}">
                <a14:useLocalDpi xmlns:a14="http://schemas.microsoft.com/office/drawing/2010/main" val="0"/>
              </a:ext>
            </a:extLst>
          </a:blip>
          <a:srcRect l="5480"/>
          <a:stretch/>
        </p:blipFill>
        <p:spPr>
          <a:xfrm>
            <a:off x="397341" y="1919998"/>
            <a:ext cx="2791797" cy="3294988"/>
          </a:xfrm>
          <a:prstGeom prst="rect">
            <a:avLst/>
          </a:prstGeom>
        </p:spPr>
      </p:pic>
    </p:spTree>
    <p:extLst>
      <p:ext uri="{BB962C8B-B14F-4D97-AF65-F5344CB8AC3E}">
        <p14:creationId xmlns:p14="http://schemas.microsoft.com/office/powerpoint/2010/main" val="331580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6" name="Google Shape;92;p1">
            <a:extLst>
              <a:ext uri="{FF2B5EF4-FFF2-40B4-BE49-F238E27FC236}">
                <a16:creationId xmlns:a16="http://schemas.microsoft.com/office/drawing/2014/main" id="{91C2AD70-0D9C-AF4C-8EDC-1AC314E21958}"/>
              </a:ext>
            </a:extLst>
          </p:cNvPr>
          <p:cNvSpPr/>
          <p:nvPr/>
        </p:nvSpPr>
        <p:spPr>
          <a:xfrm rot="-5400000">
            <a:off x="2890100" y="-2227833"/>
            <a:ext cx="6219526" cy="1148378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3FD4CB2A-35CB-6F48-91CA-DBFF399CACC0}"/>
              </a:ext>
            </a:extLst>
          </p:cNvPr>
          <p:cNvPicPr>
            <a:picLocks noChangeAspect="1"/>
          </p:cNvPicPr>
          <p:nvPr/>
        </p:nvPicPr>
        <p:blipFill>
          <a:blip r:embed="rId3"/>
          <a:stretch>
            <a:fillRect/>
          </a:stretch>
        </p:blipFill>
        <p:spPr>
          <a:xfrm>
            <a:off x="8387014" y="944503"/>
            <a:ext cx="2716414" cy="496429"/>
          </a:xfrm>
          <a:prstGeom prst="rect">
            <a:avLst/>
          </a:prstGeom>
        </p:spPr>
      </p:pic>
      <p:sp>
        <p:nvSpPr>
          <p:cNvPr id="5" name="Título 2">
            <a:extLst>
              <a:ext uri="{FF2B5EF4-FFF2-40B4-BE49-F238E27FC236}">
                <a16:creationId xmlns:a16="http://schemas.microsoft.com/office/drawing/2014/main" id="{3EE6B184-DA36-D04B-A0A7-103CE717ECA1}"/>
              </a:ext>
            </a:extLst>
          </p:cNvPr>
          <p:cNvSpPr txBox="1">
            <a:spLocks/>
          </p:cNvSpPr>
          <p:nvPr/>
        </p:nvSpPr>
        <p:spPr>
          <a:xfrm>
            <a:off x="1404401" y="2776654"/>
            <a:ext cx="5244049" cy="9924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4000" b="1" dirty="0">
                <a:solidFill>
                  <a:schemeClr val="bg1"/>
                </a:solidFill>
                <a:latin typeface="Arial" panose="020B0604020202020204" pitchFamily="34" charset="0"/>
                <a:ea typeface="+mn-ea"/>
                <a:cs typeface="Arial" panose="020B0604020202020204" pitchFamily="34" charset="0"/>
              </a:rPr>
              <a:t>Impacto económico del Festival:</a:t>
            </a:r>
            <a:endParaRPr lang="es-CL" sz="3200" dirty="0">
              <a:solidFill>
                <a:schemeClr val="bg1"/>
              </a:solidFill>
              <a:highlight>
                <a:srgbClr val="FFFF00"/>
              </a:highligh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652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Marcador de número de diapositiva 1">
            <a:extLst>
              <a:ext uri="{FF2B5EF4-FFF2-40B4-BE49-F238E27FC236}">
                <a16:creationId xmlns:a16="http://schemas.microsoft.com/office/drawing/2014/main" id="{1079AC24-F753-297A-4571-73C2565AE9C3}"/>
              </a:ext>
            </a:extLst>
          </p:cNvPr>
          <p:cNvSpPr>
            <a:spLocks noGrp="1"/>
          </p:cNvSpPr>
          <p:nvPr>
            <p:ph type="sldNum" sz="quarter" idx="12"/>
          </p:nvPr>
        </p:nvSpPr>
        <p:spPr>
          <a:xfrm>
            <a:off x="9333614" y="6513095"/>
            <a:ext cx="2743200" cy="365125"/>
          </a:xfrm>
        </p:spPr>
        <p:txBody>
          <a:bodyPr/>
          <a:lstStyle/>
          <a:p>
            <a:r>
              <a:rPr lang="es-CL" dirty="0">
                <a:solidFill>
                  <a:schemeClr val="bg1"/>
                </a:solidFill>
              </a:rPr>
              <a:t>21</a:t>
            </a:r>
          </a:p>
        </p:txBody>
      </p:sp>
      <p:sp>
        <p:nvSpPr>
          <p:cNvPr id="16" name="Google Shape;113;p3">
            <a:extLst>
              <a:ext uri="{FF2B5EF4-FFF2-40B4-BE49-F238E27FC236}">
                <a16:creationId xmlns:a16="http://schemas.microsoft.com/office/drawing/2014/main" id="{32B769BC-9A9A-464A-A039-EA7A74BE0CDC}"/>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Metodología Insumo-Producto</a:t>
            </a:r>
            <a:endParaRPr lang="es-CL" dirty="0"/>
          </a:p>
        </p:txBody>
      </p:sp>
      <p:pic>
        <p:nvPicPr>
          <p:cNvPr id="24" name="Google Shape;111;p3">
            <a:extLst>
              <a:ext uri="{FF2B5EF4-FFF2-40B4-BE49-F238E27FC236}">
                <a16:creationId xmlns:a16="http://schemas.microsoft.com/office/drawing/2014/main" id="{8F25E14A-5872-F142-87D3-D1E1DF4F6741}"/>
              </a:ext>
            </a:extLst>
          </p:cNvPr>
          <p:cNvPicPr preferRelativeResize="0"/>
          <p:nvPr/>
        </p:nvPicPr>
        <p:blipFill rotWithShape="1">
          <a:blip r:embed="rId3">
            <a:alphaModFix/>
          </a:blip>
          <a:srcRect/>
          <a:stretch/>
        </p:blipFill>
        <p:spPr>
          <a:xfrm>
            <a:off x="590264" y="5442167"/>
            <a:ext cx="2274856" cy="844625"/>
          </a:xfrm>
          <a:prstGeom prst="rect">
            <a:avLst/>
          </a:prstGeom>
          <a:noFill/>
          <a:ln>
            <a:noFill/>
          </a:ln>
        </p:spPr>
      </p:pic>
      <p:graphicFrame>
        <p:nvGraphicFramePr>
          <p:cNvPr id="8" name="Diagrama 7">
            <a:extLst>
              <a:ext uri="{FF2B5EF4-FFF2-40B4-BE49-F238E27FC236}">
                <a16:creationId xmlns:a16="http://schemas.microsoft.com/office/drawing/2014/main" id="{EC4DC16A-6271-44BB-AC7F-C8EE43A17846}"/>
              </a:ext>
            </a:extLst>
          </p:cNvPr>
          <p:cNvGraphicFramePr/>
          <p:nvPr>
            <p:extLst>
              <p:ext uri="{D42A27DB-BD31-4B8C-83A1-F6EECF244321}">
                <p14:modId xmlns:p14="http://schemas.microsoft.com/office/powerpoint/2010/main" val="1191013910"/>
              </p:ext>
            </p:extLst>
          </p:nvPr>
        </p:nvGraphicFramePr>
        <p:xfrm>
          <a:off x="2668181" y="1435788"/>
          <a:ext cx="8122093" cy="3756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CuadroTexto 24">
            <a:extLst>
              <a:ext uri="{FF2B5EF4-FFF2-40B4-BE49-F238E27FC236}">
                <a16:creationId xmlns:a16="http://schemas.microsoft.com/office/drawing/2014/main" id="{0882B5F9-B5A8-4CD0-A5E9-F1EBB7FC31A9}"/>
              </a:ext>
            </a:extLst>
          </p:cNvPr>
          <p:cNvSpPr txBox="1"/>
          <p:nvPr/>
        </p:nvSpPr>
        <p:spPr>
          <a:xfrm>
            <a:off x="3880884" y="433540"/>
            <a:ext cx="7761069" cy="2308324"/>
          </a:xfrm>
          <a:prstGeom prst="rect">
            <a:avLst/>
          </a:prstGeom>
          <a:noFill/>
        </p:spPr>
        <p:txBody>
          <a:bodyPr wrap="square">
            <a:spAutoFit/>
          </a:bodyPr>
          <a:lstStyle/>
          <a:p>
            <a:pPr lvl="0">
              <a:buClr>
                <a:srgbClr val="000000"/>
              </a:buClr>
              <a:defRPr/>
            </a:pPr>
            <a:r>
              <a:rPr lang="es-MX" sz="1600" kern="0" dirty="0">
                <a:solidFill>
                  <a:schemeClr val="tx1">
                    <a:lumMod val="65000"/>
                    <a:lumOff val="35000"/>
                  </a:schemeClr>
                </a:solidFill>
                <a:latin typeface="Arial" panose="020B0604020202020204" pitchFamily="34" charset="0"/>
                <a:cs typeface="Arial" panose="020B0604020202020204" pitchFamily="34" charset="0"/>
                <a:sym typeface="Arial"/>
              </a:rPr>
              <a:t>Para la estimación del impacto económico del Festival en la Región Metropolitana, se utiliza la metodología de Insumo-Producto, que cuantifica el gasto realizado en un territorio en específico y que es únicamente atribuible a la realización del Festival.  </a:t>
            </a:r>
            <a:endParaRPr lang="es-MX" sz="1600" b="1" kern="0" dirty="0">
              <a:solidFill>
                <a:schemeClr val="tx1">
                  <a:lumMod val="65000"/>
                  <a:lumOff val="35000"/>
                </a:schemeClr>
              </a:solidFill>
              <a:latin typeface="Arial" panose="020B0604020202020204" pitchFamily="34" charset="0"/>
              <a:cs typeface="Arial" panose="020B0604020202020204" pitchFamily="34" charset="0"/>
              <a:sym typeface="Arial"/>
            </a:endParaRPr>
          </a:p>
          <a:p>
            <a:pPr lvl="0">
              <a:buClr>
                <a:srgbClr val="000000"/>
              </a:buClr>
              <a:defRPr/>
            </a:pPr>
            <a:endParaRPr lang="es-MX" sz="1600" b="1" kern="0" dirty="0">
              <a:solidFill>
                <a:schemeClr val="tx1">
                  <a:lumMod val="65000"/>
                  <a:lumOff val="35000"/>
                </a:schemeClr>
              </a:solidFill>
              <a:latin typeface="Arial" panose="020B0604020202020204" pitchFamily="34" charset="0"/>
              <a:cs typeface="Arial" panose="020B0604020202020204" pitchFamily="34" charset="0"/>
              <a:sym typeface="Arial"/>
            </a:endParaRPr>
          </a:p>
          <a:p>
            <a:pPr lvl="0">
              <a:buClr>
                <a:srgbClr val="000000"/>
              </a:buClr>
              <a:defRPr/>
            </a:pPr>
            <a:r>
              <a:rPr lang="es-MX" sz="1600" b="1" kern="0" dirty="0">
                <a:solidFill>
                  <a:schemeClr val="tx1">
                    <a:lumMod val="65000"/>
                    <a:lumOff val="35000"/>
                  </a:schemeClr>
                </a:solidFill>
                <a:latin typeface="Arial" panose="020B0604020202020204" pitchFamily="34" charset="0"/>
                <a:cs typeface="Arial" panose="020B0604020202020204" pitchFamily="34" charset="0"/>
                <a:sym typeface="Arial"/>
              </a:rPr>
              <a:t>Para su estimación solo se consideran a los asistentes que visualizan un espectáculo presencial y que además se hayan trasladado de comuna. </a:t>
            </a:r>
          </a:p>
          <a:p>
            <a:pPr marL="285750" lvl="0" indent="-285750">
              <a:buClr>
                <a:srgbClr val="000000"/>
              </a:buClr>
              <a:buFont typeface="Arial" panose="020B0604020202020204" pitchFamily="34" charset="0"/>
              <a:buChar char="•"/>
              <a:defRPr/>
            </a:pPr>
            <a:endParaRPr lang="es-MX" sz="1600" kern="0" dirty="0">
              <a:solidFill>
                <a:schemeClr val="tx1">
                  <a:lumMod val="65000"/>
                  <a:lumOff val="35000"/>
                </a:schemeClr>
              </a:solidFill>
              <a:latin typeface="Arial" panose="020B0604020202020204" pitchFamily="34" charset="0"/>
              <a:cs typeface="Arial" panose="020B0604020202020204" pitchFamily="34" charset="0"/>
              <a:sym typeface="Arial"/>
            </a:endParaRPr>
          </a:p>
          <a:p>
            <a:pPr lvl="0">
              <a:buClr>
                <a:srgbClr val="000000"/>
              </a:buClr>
              <a:defRPr/>
            </a:pPr>
            <a:r>
              <a:rPr lang="es-MX" sz="1600" kern="0" dirty="0">
                <a:solidFill>
                  <a:schemeClr val="tx1">
                    <a:lumMod val="65000"/>
                    <a:lumOff val="35000"/>
                  </a:schemeClr>
                </a:solidFill>
                <a:latin typeface="Arial" panose="020B0604020202020204" pitchFamily="34" charset="0"/>
                <a:cs typeface="Arial" panose="020B0604020202020204" pitchFamily="34" charset="0"/>
                <a:sym typeface="Arial"/>
              </a:rPr>
              <a:t> </a:t>
            </a:r>
          </a:p>
        </p:txBody>
      </p:sp>
      <p:sp>
        <p:nvSpPr>
          <p:cNvPr id="26" name="Rectángulo 25">
            <a:extLst>
              <a:ext uri="{FF2B5EF4-FFF2-40B4-BE49-F238E27FC236}">
                <a16:creationId xmlns:a16="http://schemas.microsoft.com/office/drawing/2014/main" id="{02D2B08B-2AE4-4AF8-B6BB-32B16FF87C79}"/>
              </a:ext>
            </a:extLst>
          </p:cNvPr>
          <p:cNvSpPr/>
          <p:nvPr/>
        </p:nvSpPr>
        <p:spPr>
          <a:xfrm>
            <a:off x="2316687" y="4116137"/>
            <a:ext cx="2176041" cy="1458669"/>
          </a:xfrm>
          <a:prstGeom prst="rect">
            <a:avLst/>
          </a:prstGeom>
        </p:spPr>
        <p:txBody>
          <a:bodyPr wrap="square">
            <a:spAutoFit/>
          </a:bodyPr>
          <a:lstStyle/>
          <a:p>
            <a:pPr>
              <a:lnSpc>
                <a:spcPct val="107000"/>
              </a:lnSpc>
              <a:spcAft>
                <a:spcPts val="0"/>
              </a:spcAft>
            </a:pPr>
            <a:r>
              <a:rPr lang="es-CL"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Corresponden a los gastos realizados por la organización del Festival en la región de análisis, en este caso, la Región Metropolitana.</a:t>
            </a:r>
            <a:endParaRPr lang="es-CL"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7" name="Rectángulo 26">
            <a:extLst>
              <a:ext uri="{FF2B5EF4-FFF2-40B4-BE49-F238E27FC236}">
                <a16:creationId xmlns:a16="http://schemas.microsoft.com/office/drawing/2014/main" id="{23347FFE-90E6-42ED-91A0-22075A12A2C5}"/>
              </a:ext>
            </a:extLst>
          </p:cNvPr>
          <p:cNvSpPr/>
          <p:nvPr/>
        </p:nvSpPr>
        <p:spPr>
          <a:xfrm>
            <a:off x="4648085" y="4116137"/>
            <a:ext cx="2081142" cy="1600438"/>
          </a:xfrm>
          <a:prstGeom prst="rect">
            <a:avLst/>
          </a:prstGeom>
        </p:spPr>
        <p:txBody>
          <a:bodyPr wrap="square">
            <a:spAutoFit/>
          </a:bodyPr>
          <a:lstStyle/>
          <a:p>
            <a:r>
              <a:rPr lang="es-CL"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Consisten en los gastos realizados por los asistentes, únicamente atribuibles a la realización del Festival (en la Región Metropolitana). </a:t>
            </a:r>
            <a:endParaRPr lang="es-CL"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Rectángulo 27">
            <a:extLst>
              <a:ext uri="{FF2B5EF4-FFF2-40B4-BE49-F238E27FC236}">
                <a16:creationId xmlns:a16="http://schemas.microsoft.com/office/drawing/2014/main" id="{CCF039A3-DC53-47FB-A0F5-7EE17960AE97}"/>
              </a:ext>
            </a:extLst>
          </p:cNvPr>
          <p:cNvSpPr/>
          <p:nvPr/>
        </p:nvSpPr>
        <p:spPr>
          <a:xfrm>
            <a:off x="7080721" y="4098435"/>
            <a:ext cx="2331105" cy="1169551"/>
          </a:xfrm>
          <a:prstGeom prst="rect">
            <a:avLst/>
          </a:prstGeom>
        </p:spPr>
        <p:txBody>
          <a:bodyPr wrap="square">
            <a:spAutoFit/>
          </a:bodyPr>
          <a:lstStyle/>
          <a:p>
            <a:r>
              <a:rPr lang="es-CL"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Corresponden a aquellos recursos adicionales que se originaron por la nueva cantidad de recursos que entró en la economía. </a:t>
            </a:r>
            <a:endParaRPr lang="es-CL" sz="1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28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Marcador de número de diapositiva 1">
            <a:extLst>
              <a:ext uri="{FF2B5EF4-FFF2-40B4-BE49-F238E27FC236}">
                <a16:creationId xmlns:a16="http://schemas.microsoft.com/office/drawing/2014/main" id="{1079AC24-F753-297A-4571-73C2565AE9C3}"/>
              </a:ext>
            </a:extLst>
          </p:cNvPr>
          <p:cNvSpPr>
            <a:spLocks noGrp="1"/>
          </p:cNvSpPr>
          <p:nvPr>
            <p:ph type="sldNum" sz="quarter" idx="12"/>
          </p:nvPr>
        </p:nvSpPr>
        <p:spPr>
          <a:xfrm>
            <a:off x="9333614" y="6513095"/>
            <a:ext cx="2743200" cy="365125"/>
          </a:xfrm>
        </p:spPr>
        <p:txBody>
          <a:bodyPr/>
          <a:lstStyle/>
          <a:p>
            <a:r>
              <a:rPr lang="es-CL" dirty="0">
                <a:solidFill>
                  <a:schemeClr val="bg1"/>
                </a:solidFill>
              </a:rPr>
              <a:t>21</a:t>
            </a:r>
          </a:p>
        </p:txBody>
      </p:sp>
      <p:sp>
        <p:nvSpPr>
          <p:cNvPr id="12" name="CuadroTexto 11">
            <a:extLst>
              <a:ext uri="{FF2B5EF4-FFF2-40B4-BE49-F238E27FC236}">
                <a16:creationId xmlns:a16="http://schemas.microsoft.com/office/drawing/2014/main" id="{16C62AC1-E5F1-4AAB-926C-8C2A343B6286}"/>
              </a:ext>
            </a:extLst>
          </p:cNvPr>
          <p:cNvSpPr txBox="1"/>
          <p:nvPr/>
        </p:nvSpPr>
        <p:spPr>
          <a:xfrm>
            <a:off x="5609369" y="932249"/>
            <a:ext cx="5330835" cy="1569660"/>
          </a:xfrm>
          <a:prstGeom prst="rect">
            <a:avLst/>
          </a:prstGeom>
          <a:noFill/>
        </p:spPr>
        <p:txBody>
          <a:bodyPr wrap="square">
            <a:spAutoFit/>
          </a:bodyPr>
          <a:lstStyle/>
          <a:p>
            <a:pPr marL="285750" lvl="0" indent="-285750">
              <a:buClr>
                <a:srgbClr val="000000"/>
              </a:buClr>
              <a:buFont typeface="Arial" panose="020B0604020202020204" pitchFamily="34" charset="0"/>
              <a:buChar char="•"/>
              <a:defRPr/>
            </a:pPr>
            <a:r>
              <a:rPr lang="es-MX" sz="1600" kern="0" dirty="0">
                <a:solidFill>
                  <a:schemeClr val="tx1">
                    <a:lumMod val="65000"/>
                    <a:lumOff val="35000"/>
                  </a:schemeClr>
                </a:solidFill>
                <a:latin typeface="Arial" panose="020B0604020202020204" pitchFamily="34" charset="0"/>
                <a:cs typeface="Arial" panose="020B0604020202020204" pitchFamily="34" charset="0"/>
                <a:sym typeface="Arial"/>
              </a:rPr>
              <a:t>Se estima un total de </a:t>
            </a:r>
            <a:r>
              <a:rPr lang="es-MX" sz="1600" b="1" kern="0" dirty="0">
                <a:solidFill>
                  <a:schemeClr val="tx1">
                    <a:lumMod val="65000"/>
                    <a:lumOff val="35000"/>
                  </a:schemeClr>
                </a:solidFill>
                <a:latin typeface="Arial" panose="020B0604020202020204" pitchFamily="34" charset="0"/>
                <a:cs typeface="Arial" panose="020B0604020202020204" pitchFamily="34" charset="0"/>
                <a:sym typeface="Arial"/>
              </a:rPr>
              <a:t>73.111 asistentes presenciales en la edición 2022 en la Región Metropolitana </a:t>
            </a:r>
          </a:p>
          <a:p>
            <a:pPr marL="285750" lvl="0" indent="-285750">
              <a:buClr>
                <a:srgbClr val="000000"/>
              </a:buClr>
              <a:buFont typeface="Arial" panose="020B0604020202020204" pitchFamily="34" charset="0"/>
              <a:buChar char="•"/>
              <a:defRPr/>
            </a:pPr>
            <a:endParaRPr lang="es-MX" sz="1600" b="1" kern="0" dirty="0">
              <a:solidFill>
                <a:schemeClr val="tx1">
                  <a:lumMod val="65000"/>
                  <a:lumOff val="35000"/>
                </a:schemeClr>
              </a:solidFill>
              <a:latin typeface="Arial" panose="020B0604020202020204" pitchFamily="34" charset="0"/>
              <a:cs typeface="Arial" panose="020B0604020202020204" pitchFamily="34" charset="0"/>
              <a:sym typeface="Arial"/>
            </a:endParaRPr>
          </a:p>
          <a:p>
            <a:pPr marL="285750" lvl="0" indent="-285750">
              <a:buClr>
                <a:srgbClr val="000000"/>
              </a:buClr>
              <a:buFont typeface="Arial" panose="020B0604020202020204" pitchFamily="34" charset="0"/>
              <a:buChar char="•"/>
              <a:defRPr/>
            </a:pPr>
            <a:endParaRPr lang="es-MX" sz="1600" kern="0" dirty="0">
              <a:solidFill>
                <a:schemeClr val="tx1">
                  <a:lumMod val="65000"/>
                  <a:lumOff val="35000"/>
                </a:schemeClr>
              </a:solidFill>
              <a:latin typeface="Arial" panose="020B0604020202020204" pitchFamily="34" charset="0"/>
              <a:cs typeface="Arial" panose="020B0604020202020204" pitchFamily="34" charset="0"/>
              <a:sym typeface="Arial"/>
            </a:endParaRPr>
          </a:p>
          <a:p>
            <a:pPr lvl="0">
              <a:buClr>
                <a:srgbClr val="000000"/>
              </a:buClr>
              <a:defRPr/>
            </a:pPr>
            <a:r>
              <a:rPr lang="es-MX" sz="1600" kern="0" dirty="0">
                <a:solidFill>
                  <a:schemeClr val="tx1">
                    <a:lumMod val="65000"/>
                    <a:lumOff val="35000"/>
                  </a:schemeClr>
                </a:solidFill>
                <a:latin typeface="Arial" panose="020B0604020202020204" pitchFamily="34" charset="0"/>
                <a:cs typeface="Arial" panose="020B0604020202020204" pitchFamily="34" charset="0"/>
                <a:sym typeface="Arial"/>
              </a:rPr>
              <a:t> </a:t>
            </a:r>
          </a:p>
        </p:txBody>
      </p:sp>
      <p:grpSp>
        <p:nvGrpSpPr>
          <p:cNvPr id="19" name="Grupo 18">
            <a:extLst>
              <a:ext uri="{FF2B5EF4-FFF2-40B4-BE49-F238E27FC236}">
                <a16:creationId xmlns:a16="http://schemas.microsoft.com/office/drawing/2014/main" id="{86BCE00D-A331-7C46-888B-C4578ED9A2AE}"/>
              </a:ext>
            </a:extLst>
          </p:cNvPr>
          <p:cNvGrpSpPr/>
          <p:nvPr/>
        </p:nvGrpSpPr>
        <p:grpSpPr>
          <a:xfrm>
            <a:off x="1016909" y="4057451"/>
            <a:ext cx="10277573" cy="880552"/>
            <a:chOff x="1016909" y="2610353"/>
            <a:chExt cx="10277573" cy="880552"/>
          </a:xfrm>
        </p:grpSpPr>
        <p:sp>
          <p:nvSpPr>
            <p:cNvPr id="4" name="Rectángulo redondeado 3">
              <a:extLst>
                <a:ext uri="{FF2B5EF4-FFF2-40B4-BE49-F238E27FC236}">
                  <a16:creationId xmlns:a16="http://schemas.microsoft.com/office/drawing/2014/main" id="{DB03C612-ABCA-284B-BF6A-58AFF032FE89}"/>
                </a:ext>
              </a:extLst>
            </p:cNvPr>
            <p:cNvSpPr/>
            <p:nvPr/>
          </p:nvSpPr>
          <p:spPr>
            <a:xfrm>
              <a:off x="1016909" y="2610353"/>
              <a:ext cx="2189280" cy="880552"/>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98063" rIns="108000" bIns="98063" numCol="1" spcCol="1270" anchor="ctr" anchorCtr="0">
              <a:noAutofit/>
            </a:bodyPr>
            <a:lstStyle/>
            <a:p>
              <a:pPr marL="0" lvl="0" indent="0" algn="ctr" defTabSz="711200">
                <a:lnSpc>
                  <a:spcPct val="90000"/>
                </a:lnSpc>
                <a:spcBef>
                  <a:spcPct val="0"/>
                </a:spcBef>
                <a:spcAft>
                  <a:spcPct val="35000"/>
                </a:spcAft>
                <a:buNone/>
              </a:pPr>
              <a:r>
                <a:rPr lang="es-CL" sz="2000" b="1" kern="1200" dirty="0">
                  <a:latin typeface="Arial" panose="020B0604020202020204" pitchFamily="34" charset="0"/>
                  <a:cs typeface="Arial" panose="020B0604020202020204" pitchFamily="34" charset="0"/>
                </a:rPr>
                <a:t>UDS 2.837.857</a:t>
              </a:r>
              <a:br>
                <a:rPr lang="es-CL" sz="2000" b="1" kern="1200" dirty="0">
                  <a:latin typeface="Arial" panose="020B0604020202020204" pitchFamily="34" charset="0"/>
                  <a:cs typeface="Arial" panose="020B0604020202020204" pitchFamily="34" charset="0"/>
                </a:rPr>
              </a:br>
              <a:r>
                <a:rPr lang="es-CL" sz="1200" kern="1200" dirty="0">
                  <a:latin typeface="Arial" panose="020B0604020202020204" pitchFamily="34" charset="0"/>
                  <a:cs typeface="Arial" panose="020B0604020202020204" pitchFamily="34" charset="0"/>
                </a:rPr>
                <a:t>Efecto Directo</a:t>
              </a:r>
              <a:endParaRPr lang="es-CL" sz="1400" kern="1200" dirty="0">
                <a:latin typeface="Arial" panose="020B0604020202020204" pitchFamily="34" charset="0"/>
                <a:cs typeface="Arial" panose="020B0604020202020204" pitchFamily="34" charset="0"/>
              </a:endParaRPr>
            </a:p>
          </p:txBody>
        </p:sp>
        <p:sp>
          <p:nvSpPr>
            <p:cNvPr id="5" name="Forma libre 4">
              <a:extLst>
                <a:ext uri="{FF2B5EF4-FFF2-40B4-BE49-F238E27FC236}">
                  <a16:creationId xmlns:a16="http://schemas.microsoft.com/office/drawing/2014/main" id="{0EBD2BE7-7CF3-6341-8884-35A8061E0710}"/>
                </a:ext>
              </a:extLst>
            </p:cNvPr>
            <p:cNvSpPr/>
            <p:nvPr/>
          </p:nvSpPr>
          <p:spPr>
            <a:xfrm>
              <a:off x="3383276" y="2882261"/>
              <a:ext cx="336736" cy="336736"/>
            </a:xfrm>
            <a:custGeom>
              <a:avLst/>
              <a:gdLst>
                <a:gd name="connsiteX0" fmla="*/ 44634 w 336736"/>
                <a:gd name="connsiteY0" fmla="*/ 128768 h 336736"/>
                <a:gd name="connsiteX1" fmla="*/ 128768 w 336736"/>
                <a:gd name="connsiteY1" fmla="*/ 128768 h 336736"/>
                <a:gd name="connsiteX2" fmla="*/ 128768 w 336736"/>
                <a:gd name="connsiteY2" fmla="*/ 44634 h 336736"/>
                <a:gd name="connsiteX3" fmla="*/ 207968 w 336736"/>
                <a:gd name="connsiteY3" fmla="*/ 44634 h 336736"/>
                <a:gd name="connsiteX4" fmla="*/ 207968 w 336736"/>
                <a:gd name="connsiteY4" fmla="*/ 128768 h 336736"/>
                <a:gd name="connsiteX5" fmla="*/ 292102 w 336736"/>
                <a:gd name="connsiteY5" fmla="*/ 128768 h 336736"/>
                <a:gd name="connsiteX6" fmla="*/ 292102 w 336736"/>
                <a:gd name="connsiteY6" fmla="*/ 207968 h 336736"/>
                <a:gd name="connsiteX7" fmla="*/ 207968 w 336736"/>
                <a:gd name="connsiteY7" fmla="*/ 207968 h 336736"/>
                <a:gd name="connsiteX8" fmla="*/ 207968 w 336736"/>
                <a:gd name="connsiteY8" fmla="*/ 292102 h 336736"/>
                <a:gd name="connsiteX9" fmla="*/ 128768 w 336736"/>
                <a:gd name="connsiteY9" fmla="*/ 292102 h 336736"/>
                <a:gd name="connsiteX10" fmla="*/ 128768 w 336736"/>
                <a:gd name="connsiteY10" fmla="*/ 207968 h 336736"/>
                <a:gd name="connsiteX11" fmla="*/ 44634 w 336736"/>
                <a:gd name="connsiteY11" fmla="*/ 207968 h 336736"/>
                <a:gd name="connsiteX12" fmla="*/ 44634 w 336736"/>
                <a:gd name="connsiteY12" fmla="*/ 128768 h 33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6" h="336736">
                  <a:moveTo>
                    <a:pt x="44634" y="128768"/>
                  </a:moveTo>
                  <a:lnTo>
                    <a:pt x="128768" y="128768"/>
                  </a:lnTo>
                  <a:lnTo>
                    <a:pt x="128768" y="44634"/>
                  </a:lnTo>
                  <a:lnTo>
                    <a:pt x="207968" y="44634"/>
                  </a:lnTo>
                  <a:lnTo>
                    <a:pt x="207968" y="128768"/>
                  </a:lnTo>
                  <a:lnTo>
                    <a:pt x="292102" y="128768"/>
                  </a:lnTo>
                  <a:lnTo>
                    <a:pt x="292102" y="207968"/>
                  </a:lnTo>
                  <a:lnTo>
                    <a:pt x="207968" y="207968"/>
                  </a:lnTo>
                  <a:lnTo>
                    <a:pt x="207968" y="292102"/>
                  </a:lnTo>
                  <a:lnTo>
                    <a:pt x="128768" y="292102"/>
                  </a:lnTo>
                  <a:lnTo>
                    <a:pt x="128768" y="207968"/>
                  </a:lnTo>
                  <a:lnTo>
                    <a:pt x="44634" y="207968"/>
                  </a:lnTo>
                  <a:lnTo>
                    <a:pt x="44634" y="12876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4634" tIns="128768" rIns="44634" bIns="128768" numCol="1" spcCol="1270" anchor="ctr" anchorCtr="0">
              <a:noAutofit/>
            </a:bodyPr>
            <a:lstStyle/>
            <a:p>
              <a:pPr marL="0" lvl="0" indent="0" algn="ctr" defTabSz="222250">
                <a:lnSpc>
                  <a:spcPct val="90000"/>
                </a:lnSpc>
                <a:spcBef>
                  <a:spcPct val="0"/>
                </a:spcBef>
                <a:spcAft>
                  <a:spcPct val="35000"/>
                </a:spcAft>
                <a:buNone/>
              </a:pPr>
              <a:endParaRPr lang="es-CL" sz="500" kern="1200"/>
            </a:p>
          </p:txBody>
        </p:sp>
        <p:sp>
          <p:nvSpPr>
            <p:cNvPr id="6" name="Rectángulo redondeado 5">
              <a:extLst>
                <a:ext uri="{FF2B5EF4-FFF2-40B4-BE49-F238E27FC236}">
                  <a16:creationId xmlns:a16="http://schemas.microsoft.com/office/drawing/2014/main" id="{D20C20D5-C90E-0B47-A445-07C6D2FDF30C}"/>
                </a:ext>
              </a:extLst>
            </p:cNvPr>
            <p:cNvSpPr/>
            <p:nvPr/>
          </p:nvSpPr>
          <p:spPr>
            <a:xfrm>
              <a:off x="3829279" y="2610353"/>
              <a:ext cx="1992787" cy="880552"/>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10536" rIns="108000" bIns="110536" numCol="1" spcCol="1270" anchor="ctr" anchorCtr="0">
              <a:noAutofit/>
            </a:bodyPr>
            <a:lstStyle/>
            <a:p>
              <a:pPr marL="0" lvl="0" indent="0" algn="ctr" defTabSz="711200">
                <a:lnSpc>
                  <a:spcPct val="90000"/>
                </a:lnSpc>
                <a:spcBef>
                  <a:spcPct val="0"/>
                </a:spcBef>
                <a:spcAft>
                  <a:spcPct val="35000"/>
                </a:spcAft>
                <a:buNone/>
              </a:pPr>
              <a:r>
                <a:rPr lang="es-CL" sz="2000" b="1" kern="1200" dirty="0">
                  <a:latin typeface="Arial" panose="020B0604020202020204" pitchFamily="34" charset="0"/>
                  <a:cs typeface="Arial" panose="020B0604020202020204" pitchFamily="34" charset="0"/>
                </a:rPr>
                <a:t>USD 461.040</a:t>
              </a:r>
              <a:br>
                <a:rPr lang="es-CL" sz="2000" b="1" kern="1200" dirty="0">
                  <a:latin typeface="Arial" panose="020B0604020202020204" pitchFamily="34" charset="0"/>
                  <a:cs typeface="Arial" panose="020B0604020202020204" pitchFamily="34" charset="0"/>
                </a:rPr>
              </a:br>
              <a:r>
                <a:rPr lang="es-CL" sz="1200" kern="1200" dirty="0">
                  <a:latin typeface="Arial" panose="020B0604020202020204" pitchFamily="34" charset="0"/>
                  <a:cs typeface="Arial" panose="020B0604020202020204" pitchFamily="34" charset="0"/>
                </a:rPr>
                <a:t>Efecto Indirecto</a:t>
              </a:r>
              <a:endParaRPr lang="es-CL" sz="1400" kern="1200" dirty="0">
                <a:latin typeface="Arial" panose="020B0604020202020204" pitchFamily="34" charset="0"/>
                <a:cs typeface="Arial" panose="020B0604020202020204" pitchFamily="34" charset="0"/>
              </a:endParaRPr>
            </a:p>
          </p:txBody>
        </p:sp>
        <p:sp>
          <p:nvSpPr>
            <p:cNvPr id="7" name="Forma libre 6">
              <a:extLst>
                <a:ext uri="{FF2B5EF4-FFF2-40B4-BE49-F238E27FC236}">
                  <a16:creationId xmlns:a16="http://schemas.microsoft.com/office/drawing/2014/main" id="{971E7721-6BF8-DB41-94B2-BB058342CB9E}"/>
                </a:ext>
              </a:extLst>
            </p:cNvPr>
            <p:cNvSpPr/>
            <p:nvPr/>
          </p:nvSpPr>
          <p:spPr>
            <a:xfrm>
              <a:off x="5974382" y="2882261"/>
              <a:ext cx="336736" cy="336736"/>
            </a:xfrm>
            <a:custGeom>
              <a:avLst/>
              <a:gdLst>
                <a:gd name="connsiteX0" fmla="*/ 44634 w 336736"/>
                <a:gd name="connsiteY0" fmla="*/ 128768 h 336736"/>
                <a:gd name="connsiteX1" fmla="*/ 128768 w 336736"/>
                <a:gd name="connsiteY1" fmla="*/ 128768 h 336736"/>
                <a:gd name="connsiteX2" fmla="*/ 128768 w 336736"/>
                <a:gd name="connsiteY2" fmla="*/ 44634 h 336736"/>
                <a:gd name="connsiteX3" fmla="*/ 207968 w 336736"/>
                <a:gd name="connsiteY3" fmla="*/ 44634 h 336736"/>
                <a:gd name="connsiteX4" fmla="*/ 207968 w 336736"/>
                <a:gd name="connsiteY4" fmla="*/ 128768 h 336736"/>
                <a:gd name="connsiteX5" fmla="*/ 292102 w 336736"/>
                <a:gd name="connsiteY5" fmla="*/ 128768 h 336736"/>
                <a:gd name="connsiteX6" fmla="*/ 292102 w 336736"/>
                <a:gd name="connsiteY6" fmla="*/ 207968 h 336736"/>
                <a:gd name="connsiteX7" fmla="*/ 207968 w 336736"/>
                <a:gd name="connsiteY7" fmla="*/ 207968 h 336736"/>
                <a:gd name="connsiteX8" fmla="*/ 207968 w 336736"/>
                <a:gd name="connsiteY8" fmla="*/ 292102 h 336736"/>
                <a:gd name="connsiteX9" fmla="*/ 128768 w 336736"/>
                <a:gd name="connsiteY9" fmla="*/ 292102 h 336736"/>
                <a:gd name="connsiteX10" fmla="*/ 128768 w 336736"/>
                <a:gd name="connsiteY10" fmla="*/ 207968 h 336736"/>
                <a:gd name="connsiteX11" fmla="*/ 44634 w 336736"/>
                <a:gd name="connsiteY11" fmla="*/ 207968 h 336736"/>
                <a:gd name="connsiteX12" fmla="*/ 44634 w 336736"/>
                <a:gd name="connsiteY12" fmla="*/ 128768 h 33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6" h="336736">
                  <a:moveTo>
                    <a:pt x="44634" y="128768"/>
                  </a:moveTo>
                  <a:lnTo>
                    <a:pt x="128768" y="128768"/>
                  </a:lnTo>
                  <a:lnTo>
                    <a:pt x="128768" y="44634"/>
                  </a:lnTo>
                  <a:lnTo>
                    <a:pt x="207968" y="44634"/>
                  </a:lnTo>
                  <a:lnTo>
                    <a:pt x="207968" y="128768"/>
                  </a:lnTo>
                  <a:lnTo>
                    <a:pt x="292102" y="128768"/>
                  </a:lnTo>
                  <a:lnTo>
                    <a:pt x="292102" y="207968"/>
                  </a:lnTo>
                  <a:lnTo>
                    <a:pt x="207968" y="207968"/>
                  </a:lnTo>
                  <a:lnTo>
                    <a:pt x="207968" y="292102"/>
                  </a:lnTo>
                  <a:lnTo>
                    <a:pt x="128768" y="292102"/>
                  </a:lnTo>
                  <a:lnTo>
                    <a:pt x="128768" y="207968"/>
                  </a:lnTo>
                  <a:lnTo>
                    <a:pt x="44634" y="207968"/>
                  </a:lnTo>
                  <a:lnTo>
                    <a:pt x="44634" y="12876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4634" tIns="128768" rIns="44634" bIns="128768" numCol="1" spcCol="1270" anchor="ctr" anchorCtr="0">
              <a:noAutofit/>
            </a:bodyPr>
            <a:lstStyle/>
            <a:p>
              <a:pPr marL="0" lvl="0" indent="0" algn="ctr" defTabSz="222250">
                <a:lnSpc>
                  <a:spcPct val="90000"/>
                </a:lnSpc>
                <a:spcBef>
                  <a:spcPct val="0"/>
                </a:spcBef>
                <a:spcAft>
                  <a:spcPct val="35000"/>
                </a:spcAft>
                <a:buNone/>
              </a:pPr>
              <a:endParaRPr lang="es-CL" sz="500" kern="1200"/>
            </a:p>
          </p:txBody>
        </p:sp>
        <p:sp>
          <p:nvSpPr>
            <p:cNvPr id="9" name="Rectángulo redondeado 8">
              <a:extLst>
                <a:ext uri="{FF2B5EF4-FFF2-40B4-BE49-F238E27FC236}">
                  <a16:creationId xmlns:a16="http://schemas.microsoft.com/office/drawing/2014/main" id="{C307A3D5-1770-584E-9CBC-DCD153FE7781}"/>
                </a:ext>
              </a:extLst>
            </p:cNvPr>
            <p:cNvSpPr/>
            <p:nvPr/>
          </p:nvSpPr>
          <p:spPr>
            <a:xfrm>
              <a:off x="6443097" y="2610353"/>
              <a:ext cx="2081143" cy="880552"/>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7996" rIns="108000" bIns="107996" numCol="1" spcCol="1270" anchor="ctr" anchorCtr="0">
              <a:noAutofit/>
            </a:bodyPr>
            <a:lstStyle/>
            <a:p>
              <a:pPr marL="0" lvl="0" indent="0" algn="ctr" defTabSz="622300">
                <a:lnSpc>
                  <a:spcPct val="90000"/>
                </a:lnSpc>
                <a:spcBef>
                  <a:spcPct val="0"/>
                </a:spcBef>
                <a:spcAft>
                  <a:spcPct val="35000"/>
                </a:spcAft>
                <a:buNone/>
              </a:pPr>
              <a:r>
                <a:rPr lang="es-CL" sz="2000" b="1" dirty="0">
                  <a:latin typeface="Arial" panose="020B0604020202020204" pitchFamily="34" charset="0"/>
                  <a:cs typeface="Arial" panose="020B0604020202020204" pitchFamily="34" charset="0"/>
                </a:rPr>
                <a:t>USD 1.882.114</a:t>
              </a:r>
              <a:br>
                <a:rPr lang="es-CL" sz="2000" b="1" kern="1200" dirty="0">
                  <a:latin typeface="Arial" panose="020B0604020202020204" pitchFamily="34" charset="0"/>
                  <a:cs typeface="Arial" panose="020B0604020202020204" pitchFamily="34" charset="0"/>
                </a:rPr>
              </a:br>
              <a:r>
                <a:rPr lang="es-CL" sz="1200" kern="1200" dirty="0">
                  <a:latin typeface="Arial" panose="020B0604020202020204" pitchFamily="34" charset="0"/>
                  <a:cs typeface="Arial" panose="020B0604020202020204" pitchFamily="34" charset="0"/>
                </a:rPr>
                <a:t>Efecto Inducido</a:t>
              </a:r>
              <a:endParaRPr lang="es-CL" sz="1400" kern="1200" dirty="0">
                <a:latin typeface="Arial" panose="020B0604020202020204" pitchFamily="34" charset="0"/>
                <a:cs typeface="Arial" panose="020B0604020202020204" pitchFamily="34" charset="0"/>
              </a:endParaRPr>
            </a:p>
          </p:txBody>
        </p:sp>
        <p:sp>
          <p:nvSpPr>
            <p:cNvPr id="10" name="Forma libre 9">
              <a:extLst>
                <a:ext uri="{FF2B5EF4-FFF2-40B4-BE49-F238E27FC236}">
                  <a16:creationId xmlns:a16="http://schemas.microsoft.com/office/drawing/2014/main" id="{4C9C750A-07A3-E248-9851-FC02084F0459}"/>
                </a:ext>
              </a:extLst>
            </p:cNvPr>
            <p:cNvSpPr/>
            <p:nvPr/>
          </p:nvSpPr>
          <p:spPr>
            <a:xfrm>
              <a:off x="8679369" y="2901811"/>
              <a:ext cx="336736" cy="336736"/>
            </a:xfrm>
            <a:custGeom>
              <a:avLst/>
              <a:gdLst>
                <a:gd name="connsiteX0" fmla="*/ 44634 w 336736"/>
                <a:gd name="connsiteY0" fmla="*/ 69368 h 336736"/>
                <a:gd name="connsiteX1" fmla="*/ 292102 w 336736"/>
                <a:gd name="connsiteY1" fmla="*/ 69368 h 336736"/>
                <a:gd name="connsiteX2" fmla="*/ 292102 w 336736"/>
                <a:gd name="connsiteY2" fmla="*/ 148568 h 336736"/>
                <a:gd name="connsiteX3" fmla="*/ 44634 w 336736"/>
                <a:gd name="connsiteY3" fmla="*/ 148568 h 336736"/>
                <a:gd name="connsiteX4" fmla="*/ 44634 w 336736"/>
                <a:gd name="connsiteY4" fmla="*/ 69368 h 336736"/>
                <a:gd name="connsiteX5" fmla="*/ 44634 w 336736"/>
                <a:gd name="connsiteY5" fmla="*/ 188168 h 336736"/>
                <a:gd name="connsiteX6" fmla="*/ 292102 w 336736"/>
                <a:gd name="connsiteY6" fmla="*/ 188168 h 336736"/>
                <a:gd name="connsiteX7" fmla="*/ 292102 w 336736"/>
                <a:gd name="connsiteY7" fmla="*/ 267368 h 336736"/>
                <a:gd name="connsiteX8" fmla="*/ 44634 w 336736"/>
                <a:gd name="connsiteY8" fmla="*/ 267368 h 336736"/>
                <a:gd name="connsiteX9" fmla="*/ 44634 w 336736"/>
                <a:gd name="connsiteY9" fmla="*/ 188168 h 33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736" h="336736">
                  <a:moveTo>
                    <a:pt x="44634" y="69368"/>
                  </a:moveTo>
                  <a:lnTo>
                    <a:pt x="292102" y="69368"/>
                  </a:lnTo>
                  <a:lnTo>
                    <a:pt x="292102" y="148568"/>
                  </a:lnTo>
                  <a:lnTo>
                    <a:pt x="44634" y="148568"/>
                  </a:lnTo>
                  <a:lnTo>
                    <a:pt x="44634" y="69368"/>
                  </a:lnTo>
                  <a:close/>
                  <a:moveTo>
                    <a:pt x="44634" y="188168"/>
                  </a:moveTo>
                  <a:lnTo>
                    <a:pt x="292102" y="188168"/>
                  </a:lnTo>
                  <a:lnTo>
                    <a:pt x="292102" y="267368"/>
                  </a:lnTo>
                  <a:lnTo>
                    <a:pt x="44634" y="267368"/>
                  </a:lnTo>
                  <a:lnTo>
                    <a:pt x="44634" y="18816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4634" tIns="69368" rIns="44634" bIns="69368" numCol="1" spcCol="1270" anchor="ctr" anchorCtr="0">
              <a:noAutofit/>
            </a:bodyPr>
            <a:lstStyle/>
            <a:p>
              <a:pPr marL="0" lvl="0" indent="0" algn="ctr" defTabSz="622300">
                <a:lnSpc>
                  <a:spcPct val="90000"/>
                </a:lnSpc>
                <a:spcBef>
                  <a:spcPct val="0"/>
                </a:spcBef>
                <a:spcAft>
                  <a:spcPct val="35000"/>
                </a:spcAft>
                <a:buNone/>
              </a:pPr>
              <a:endParaRPr lang="es-CL" sz="1400" kern="1200"/>
            </a:p>
          </p:txBody>
        </p:sp>
        <p:sp>
          <p:nvSpPr>
            <p:cNvPr id="17" name="Rectángulo redondeado 16">
              <a:extLst>
                <a:ext uri="{FF2B5EF4-FFF2-40B4-BE49-F238E27FC236}">
                  <a16:creationId xmlns:a16="http://schemas.microsoft.com/office/drawing/2014/main" id="{8C25BD46-1482-2B4B-A73A-69A70DD79E14}"/>
                </a:ext>
              </a:extLst>
            </p:cNvPr>
            <p:cNvSpPr/>
            <p:nvPr/>
          </p:nvSpPr>
          <p:spPr>
            <a:xfrm>
              <a:off x="9215881" y="2610353"/>
              <a:ext cx="2078601" cy="880552"/>
            </a:xfrm>
            <a:prstGeom prst="roundRect">
              <a:avLst/>
            </a:prstGeom>
            <a:solidFill>
              <a:srgbClr val="217DE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5456" rIns="108000" bIns="105456" numCol="1" spcCol="1270" anchor="ctr" anchorCtr="0">
              <a:noAutofit/>
            </a:bodyPr>
            <a:lstStyle/>
            <a:p>
              <a:pPr lvl="0" algn="ctr" defTabSz="533400">
                <a:lnSpc>
                  <a:spcPct val="90000"/>
                </a:lnSpc>
                <a:spcBef>
                  <a:spcPct val="0"/>
                </a:spcBef>
                <a:spcAft>
                  <a:spcPct val="35000"/>
                </a:spcAft>
              </a:pPr>
              <a:r>
                <a:rPr lang="es-CL" sz="2000" b="1" kern="1200" dirty="0">
                  <a:latin typeface="Arial" panose="020B0604020202020204" pitchFamily="34" charset="0"/>
                  <a:cs typeface="Arial" panose="020B0604020202020204" pitchFamily="34" charset="0"/>
                </a:rPr>
                <a:t>USD </a:t>
              </a:r>
              <a:r>
                <a:rPr lang="es-CL" sz="2000" b="1" dirty="0">
                  <a:latin typeface="Arial" panose="020B0604020202020204" pitchFamily="34" charset="0"/>
                  <a:cs typeface="Arial" panose="020B0604020202020204" pitchFamily="34" charset="0"/>
                </a:rPr>
                <a:t>5.181.011</a:t>
              </a:r>
              <a:r>
                <a:rPr lang="es-CL" sz="2000" b="1" kern="1200" dirty="0">
                  <a:latin typeface="Arial" panose="020B0604020202020204" pitchFamily="34" charset="0"/>
                  <a:cs typeface="Arial" panose="020B0604020202020204" pitchFamily="34" charset="0"/>
                </a:rPr>
                <a:t> </a:t>
              </a:r>
              <a:br>
                <a:rPr lang="es-CL" sz="1600" b="1" kern="1200" dirty="0">
                  <a:latin typeface="Arial" panose="020B0604020202020204" pitchFamily="34" charset="0"/>
                  <a:cs typeface="Arial" panose="020B0604020202020204" pitchFamily="34" charset="0"/>
                </a:rPr>
              </a:br>
              <a:r>
                <a:rPr lang="es-CL" sz="1600" b="1" kern="1200" dirty="0">
                  <a:latin typeface="Arial" panose="020B0604020202020204" pitchFamily="34" charset="0"/>
                  <a:cs typeface="Arial" panose="020B0604020202020204" pitchFamily="34" charset="0"/>
                </a:rPr>
                <a:t>Impacto Total </a:t>
              </a:r>
            </a:p>
          </p:txBody>
        </p:sp>
      </p:grpSp>
      <p:sp>
        <p:nvSpPr>
          <p:cNvPr id="16" name="Google Shape;113;p3">
            <a:extLst>
              <a:ext uri="{FF2B5EF4-FFF2-40B4-BE49-F238E27FC236}">
                <a16:creationId xmlns:a16="http://schemas.microsoft.com/office/drawing/2014/main" id="{32B769BC-9A9A-464A-A039-EA7A74BE0CDC}"/>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Impacto económico</a:t>
            </a:r>
            <a:endParaRPr lang="es-CL" dirty="0"/>
          </a:p>
        </p:txBody>
      </p:sp>
      <p:sp>
        <p:nvSpPr>
          <p:cNvPr id="23" name="CuadroTexto 22">
            <a:extLst>
              <a:ext uri="{FF2B5EF4-FFF2-40B4-BE49-F238E27FC236}">
                <a16:creationId xmlns:a16="http://schemas.microsoft.com/office/drawing/2014/main" id="{3BCB0D9C-2F8B-3A42-8D8F-09D1434EAAA9}"/>
              </a:ext>
            </a:extLst>
          </p:cNvPr>
          <p:cNvSpPr txBox="1"/>
          <p:nvPr/>
        </p:nvSpPr>
        <p:spPr>
          <a:xfrm>
            <a:off x="5524309" y="2192687"/>
            <a:ext cx="4983364" cy="1077218"/>
          </a:xfrm>
          <a:prstGeom prst="rect">
            <a:avLst/>
          </a:prstGeom>
          <a:noFill/>
        </p:spPr>
        <p:txBody>
          <a:bodyPr wrap="square">
            <a:spAutoFit/>
          </a:bodyPr>
          <a:lstStyle/>
          <a:p>
            <a:pPr marL="285750" lvl="0" indent="-285750">
              <a:buClr>
                <a:srgbClr val="000000"/>
              </a:buClr>
              <a:buFont typeface="Arial" panose="020B0604020202020204" pitchFamily="34" charset="0"/>
              <a:buChar char="•"/>
              <a:defRPr/>
            </a:pPr>
            <a:r>
              <a:rPr lang="es-MX" sz="1600" kern="0" dirty="0">
                <a:solidFill>
                  <a:schemeClr val="tx1">
                    <a:lumMod val="65000"/>
                    <a:lumOff val="35000"/>
                  </a:schemeClr>
                </a:solidFill>
                <a:latin typeface="Arial" panose="020B0604020202020204" pitchFamily="34" charset="0"/>
                <a:cs typeface="Arial" panose="020B0604020202020204" pitchFamily="34" charset="0"/>
                <a:sym typeface="Arial"/>
              </a:rPr>
              <a:t>Del impacto económico total atribuible al Festival, </a:t>
            </a:r>
            <a:r>
              <a:rPr lang="es-MX" sz="1600" b="1" kern="0" dirty="0">
                <a:solidFill>
                  <a:schemeClr val="tx1">
                    <a:lumMod val="65000"/>
                    <a:lumOff val="35000"/>
                  </a:schemeClr>
                </a:solidFill>
                <a:latin typeface="Arial" panose="020B0604020202020204" pitchFamily="34" charset="0"/>
                <a:cs typeface="Arial" panose="020B0604020202020204" pitchFamily="34" charset="0"/>
                <a:sym typeface="Arial"/>
              </a:rPr>
              <a:t>14% corresponde a gasto de los asistentes, mientras que el restante 86% viene de lo ejecutado por la propia organización.</a:t>
            </a:r>
          </a:p>
        </p:txBody>
      </p:sp>
      <p:pic>
        <p:nvPicPr>
          <p:cNvPr id="24" name="Google Shape;111;p3">
            <a:extLst>
              <a:ext uri="{FF2B5EF4-FFF2-40B4-BE49-F238E27FC236}">
                <a16:creationId xmlns:a16="http://schemas.microsoft.com/office/drawing/2014/main" id="{8F25E14A-5872-F142-87D3-D1E1DF4F6741}"/>
              </a:ext>
            </a:extLst>
          </p:cNvPr>
          <p:cNvPicPr preferRelativeResize="0"/>
          <p:nvPr/>
        </p:nvPicPr>
        <p:blipFill rotWithShape="1">
          <a:blip r:embed="rId3">
            <a:alphaModFix/>
          </a:blip>
          <a:srcRect/>
          <a:stretch/>
        </p:blipFill>
        <p:spPr>
          <a:xfrm>
            <a:off x="590264" y="5442167"/>
            <a:ext cx="2274856" cy="844625"/>
          </a:xfrm>
          <a:prstGeom prst="rect">
            <a:avLst/>
          </a:prstGeom>
          <a:noFill/>
          <a:ln>
            <a:noFill/>
          </a:ln>
        </p:spPr>
      </p:pic>
    </p:spTree>
    <p:extLst>
      <p:ext uri="{BB962C8B-B14F-4D97-AF65-F5344CB8AC3E}">
        <p14:creationId xmlns:p14="http://schemas.microsoft.com/office/powerpoint/2010/main" val="33296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Marcador de número de diapositiva 1">
            <a:extLst>
              <a:ext uri="{FF2B5EF4-FFF2-40B4-BE49-F238E27FC236}">
                <a16:creationId xmlns:a16="http://schemas.microsoft.com/office/drawing/2014/main" id="{1079AC24-F753-297A-4571-73C2565AE9C3}"/>
              </a:ext>
            </a:extLst>
          </p:cNvPr>
          <p:cNvSpPr>
            <a:spLocks noGrp="1"/>
          </p:cNvSpPr>
          <p:nvPr>
            <p:ph type="sldNum" sz="quarter" idx="12"/>
          </p:nvPr>
        </p:nvSpPr>
        <p:spPr>
          <a:xfrm>
            <a:off x="9333614" y="6513095"/>
            <a:ext cx="2743200" cy="365125"/>
          </a:xfrm>
        </p:spPr>
        <p:txBody>
          <a:bodyPr/>
          <a:lstStyle/>
          <a:p>
            <a:r>
              <a:rPr lang="es-CL" dirty="0">
                <a:solidFill>
                  <a:schemeClr val="bg1"/>
                </a:solidFill>
              </a:rPr>
              <a:t>21</a:t>
            </a:r>
          </a:p>
        </p:txBody>
      </p:sp>
      <p:sp>
        <p:nvSpPr>
          <p:cNvPr id="12" name="CuadroTexto 11">
            <a:extLst>
              <a:ext uri="{FF2B5EF4-FFF2-40B4-BE49-F238E27FC236}">
                <a16:creationId xmlns:a16="http://schemas.microsoft.com/office/drawing/2014/main" id="{16C62AC1-E5F1-4AAB-926C-8C2A343B6286}"/>
              </a:ext>
            </a:extLst>
          </p:cNvPr>
          <p:cNvSpPr txBox="1"/>
          <p:nvPr/>
        </p:nvSpPr>
        <p:spPr>
          <a:xfrm>
            <a:off x="443541" y="2853231"/>
            <a:ext cx="3899859" cy="1723549"/>
          </a:xfrm>
          <a:prstGeom prst="rect">
            <a:avLst/>
          </a:prstGeom>
          <a:noFill/>
        </p:spPr>
        <p:txBody>
          <a:bodyPr wrap="square">
            <a:spAutoFit/>
          </a:bodyPr>
          <a:lstStyle/>
          <a:p>
            <a:pPr lvl="0">
              <a:buClr>
                <a:srgbClr val="000000"/>
              </a:buClr>
              <a:defRPr/>
            </a:pPr>
            <a:r>
              <a:rPr lang="es-MX" kern="0" dirty="0">
                <a:solidFill>
                  <a:schemeClr val="tx1">
                    <a:lumMod val="65000"/>
                    <a:lumOff val="35000"/>
                  </a:schemeClr>
                </a:solidFill>
                <a:latin typeface="Arial" panose="020B0604020202020204" pitchFamily="34" charset="0"/>
                <a:cs typeface="Arial" panose="020B0604020202020204" pitchFamily="34" charset="0"/>
                <a:sym typeface="Arial"/>
              </a:rPr>
              <a:t>Cada USD invertido en el efecto directo del Festival </a:t>
            </a:r>
            <a:r>
              <a:rPr lang="es-MX" b="1" kern="0" dirty="0">
                <a:solidFill>
                  <a:srgbClr val="217DE3"/>
                </a:solidFill>
                <a:latin typeface="Arial" panose="020B0604020202020204" pitchFamily="34" charset="0"/>
                <a:cs typeface="Arial" panose="020B0604020202020204" pitchFamily="34" charset="0"/>
                <a:sym typeface="Arial"/>
              </a:rPr>
              <a:t>equivale a una contribución de USD 1,8 en la economía</a:t>
            </a:r>
            <a:r>
              <a:rPr lang="es-MX" kern="0" dirty="0">
                <a:solidFill>
                  <a:schemeClr val="tx1">
                    <a:lumMod val="65000"/>
                    <a:lumOff val="35000"/>
                  </a:schemeClr>
                </a:solidFill>
                <a:latin typeface="Arial" panose="020B0604020202020204" pitchFamily="34" charset="0"/>
                <a:cs typeface="Arial" panose="020B0604020202020204" pitchFamily="34" charset="0"/>
                <a:sym typeface="Arial"/>
              </a:rPr>
              <a:t>. </a:t>
            </a:r>
          </a:p>
          <a:p>
            <a:pPr lvl="0">
              <a:buClr>
                <a:srgbClr val="000000"/>
              </a:buClr>
              <a:defRPr/>
            </a:pPr>
            <a:endParaRPr lang="es-MX" kern="0" dirty="0">
              <a:solidFill>
                <a:schemeClr val="tx1">
                  <a:lumMod val="65000"/>
                  <a:lumOff val="35000"/>
                </a:schemeClr>
              </a:solidFill>
              <a:latin typeface="Arial" panose="020B0604020202020204" pitchFamily="34" charset="0"/>
              <a:cs typeface="Arial" panose="020B0604020202020204" pitchFamily="34" charset="0"/>
              <a:sym typeface="Arial"/>
            </a:endParaRPr>
          </a:p>
          <a:p>
            <a:pPr lvl="0">
              <a:buClr>
                <a:srgbClr val="000000"/>
              </a:buClr>
              <a:defRPr/>
            </a:pPr>
            <a:r>
              <a:rPr lang="es-MX" sz="1600" kern="0" dirty="0">
                <a:solidFill>
                  <a:schemeClr val="tx1">
                    <a:lumMod val="65000"/>
                    <a:lumOff val="35000"/>
                  </a:schemeClr>
                </a:solidFill>
                <a:latin typeface="Arial" panose="020B0604020202020204" pitchFamily="34" charset="0"/>
                <a:cs typeface="Arial" panose="020B0604020202020204" pitchFamily="34" charset="0"/>
                <a:sym typeface="Arial"/>
              </a:rPr>
              <a:t> </a:t>
            </a:r>
          </a:p>
        </p:txBody>
      </p:sp>
      <p:sp>
        <p:nvSpPr>
          <p:cNvPr id="16" name="Google Shape;113;p3">
            <a:extLst>
              <a:ext uri="{FF2B5EF4-FFF2-40B4-BE49-F238E27FC236}">
                <a16:creationId xmlns:a16="http://schemas.microsoft.com/office/drawing/2014/main" id="{32B769BC-9A9A-464A-A039-EA7A74BE0CDC}"/>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Efecto Directo</a:t>
            </a:r>
            <a:endParaRPr lang="es-CL" dirty="0"/>
          </a:p>
        </p:txBody>
      </p:sp>
      <p:pic>
        <p:nvPicPr>
          <p:cNvPr id="24" name="Google Shape;111;p3">
            <a:extLst>
              <a:ext uri="{FF2B5EF4-FFF2-40B4-BE49-F238E27FC236}">
                <a16:creationId xmlns:a16="http://schemas.microsoft.com/office/drawing/2014/main" id="{8F25E14A-5872-F142-87D3-D1E1DF4F6741}"/>
              </a:ext>
            </a:extLst>
          </p:cNvPr>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21" name="Google Shape;150;p22">
            <a:extLst>
              <a:ext uri="{FF2B5EF4-FFF2-40B4-BE49-F238E27FC236}">
                <a16:creationId xmlns:a16="http://schemas.microsoft.com/office/drawing/2014/main" id="{45F7A456-51C6-4159-A87F-99C67F73418B}"/>
              </a:ext>
            </a:extLst>
          </p:cNvPr>
          <p:cNvSpPr txBox="1">
            <a:spLocks/>
          </p:cNvSpPr>
          <p:nvPr/>
        </p:nvSpPr>
        <p:spPr>
          <a:xfrm>
            <a:off x="4425340" y="955954"/>
            <a:ext cx="7702751" cy="47904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lgn="ctr">
              <a:buFont typeface="Arial" panose="020B0604020202020204" pitchFamily="34" charset="0"/>
              <a:buNone/>
            </a:pPr>
            <a:r>
              <a:rPr lang="es-MX" sz="1600" dirty="0">
                <a:solidFill>
                  <a:schemeClr val="tx1">
                    <a:lumMod val="65000"/>
                    <a:lumOff val="35000"/>
                  </a:schemeClr>
                </a:solidFill>
                <a:latin typeface="Arial" panose="020B0604020202020204" pitchFamily="34" charset="0"/>
                <a:cs typeface="Arial" panose="020B0604020202020204" pitchFamily="34" charset="0"/>
              </a:rPr>
              <a:t>Gastos efectuados (en pesos) para la realización del Festival en la RM en 2022</a:t>
            </a:r>
            <a:r>
              <a:rPr lang="es-CL" sz="16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22" name="Rectángulo 21">
            <a:extLst>
              <a:ext uri="{FF2B5EF4-FFF2-40B4-BE49-F238E27FC236}">
                <a16:creationId xmlns:a16="http://schemas.microsoft.com/office/drawing/2014/main" id="{F67660EE-0E28-484B-BE12-DA656739FDE1}"/>
              </a:ext>
            </a:extLst>
          </p:cNvPr>
          <p:cNvSpPr/>
          <p:nvPr/>
        </p:nvSpPr>
        <p:spPr>
          <a:xfrm>
            <a:off x="5872434" y="5761980"/>
            <a:ext cx="5660589" cy="425309"/>
          </a:xfrm>
          <a:prstGeom prst="rect">
            <a:avLst/>
          </a:prstGeom>
        </p:spPr>
        <p:txBody>
          <a:bodyPr wrap="none">
            <a:spAutoFit/>
          </a:bodyPr>
          <a:lstStyle/>
          <a:p>
            <a:pPr algn="r">
              <a:lnSpc>
                <a:spcPct val="107000"/>
              </a:lnSpc>
            </a:pPr>
            <a:r>
              <a:rPr lang="es-CL" sz="1000" dirty="0">
                <a:effectLst/>
                <a:latin typeface="Arial" panose="020B0604020202020204" pitchFamily="34" charset="0"/>
                <a:ea typeface="Calibri" panose="020F0502020204030204" pitchFamily="34" charset="0"/>
                <a:cs typeface="Arial" panose="020B0604020202020204" pitchFamily="34" charset="0"/>
              </a:rPr>
              <a:t>Fuente: Centro de Políticas Públicas UC a partir de base de datos entregada por FITAM (2022).</a:t>
            </a:r>
            <a:endParaRPr lang="es-CL" sz="11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endParaRPr lang="es-CL" sz="1100" dirty="0">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1088174F-AC99-4911-9059-C9A8B8B627DB}"/>
              </a:ext>
            </a:extLst>
          </p:cNvPr>
          <p:cNvPicPr>
            <a:picLocks noChangeAspect="1"/>
          </p:cNvPicPr>
          <p:nvPr/>
        </p:nvPicPr>
        <p:blipFill rotWithShape="1">
          <a:blip r:embed="rId4">
            <a:extLst>
              <a:ext uri="{28A0092B-C50C-407E-A947-70E740481C1C}">
                <a14:useLocalDpi xmlns:a14="http://schemas.microsoft.com/office/drawing/2010/main" val="0"/>
              </a:ext>
            </a:extLst>
          </a:blip>
          <a:srcRect r="2189"/>
          <a:stretch/>
        </p:blipFill>
        <p:spPr>
          <a:xfrm>
            <a:off x="5026873" y="1760808"/>
            <a:ext cx="6371229" cy="3821285"/>
          </a:xfrm>
          <a:prstGeom prst="rect">
            <a:avLst/>
          </a:prstGeom>
          <a:ln>
            <a:solidFill>
              <a:schemeClr val="bg1"/>
            </a:solidFill>
          </a:ln>
        </p:spPr>
      </p:pic>
    </p:spTree>
    <p:extLst>
      <p:ext uri="{BB962C8B-B14F-4D97-AF65-F5344CB8AC3E}">
        <p14:creationId xmlns:p14="http://schemas.microsoft.com/office/powerpoint/2010/main" val="316863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Marcador de número de diapositiva 1">
            <a:extLst>
              <a:ext uri="{FF2B5EF4-FFF2-40B4-BE49-F238E27FC236}">
                <a16:creationId xmlns:a16="http://schemas.microsoft.com/office/drawing/2014/main" id="{1079AC24-F753-297A-4571-73C2565AE9C3}"/>
              </a:ext>
            </a:extLst>
          </p:cNvPr>
          <p:cNvSpPr>
            <a:spLocks noGrp="1"/>
          </p:cNvSpPr>
          <p:nvPr>
            <p:ph type="sldNum" sz="quarter" idx="12"/>
          </p:nvPr>
        </p:nvSpPr>
        <p:spPr>
          <a:xfrm>
            <a:off x="9333614" y="6513095"/>
            <a:ext cx="2743200" cy="365125"/>
          </a:xfrm>
        </p:spPr>
        <p:txBody>
          <a:bodyPr/>
          <a:lstStyle/>
          <a:p>
            <a:r>
              <a:rPr lang="es-CL" dirty="0">
                <a:solidFill>
                  <a:schemeClr val="bg1"/>
                </a:solidFill>
              </a:rPr>
              <a:t>21</a:t>
            </a:r>
          </a:p>
        </p:txBody>
      </p:sp>
      <p:sp>
        <p:nvSpPr>
          <p:cNvPr id="16" name="Google Shape;113;p3">
            <a:extLst>
              <a:ext uri="{FF2B5EF4-FFF2-40B4-BE49-F238E27FC236}">
                <a16:creationId xmlns:a16="http://schemas.microsoft.com/office/drawing/2014/main" id="{32B769BC-9A9A-464A-A039-EA7A74BE0CDC}"/>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Efecto Indirecto</a:t>
            </a:r>
            <a:endParaRPr lang="es-CL" dirty="0"/>
          </a:p>
        </p:txBody>
      </p:sp>
      <p:pic>
        <p:nvPicPr>
          <p:cNvPr id="24" name="Google Shape;111;p3">
            <a:extLst>
              <a:ext uri="{FF2B5EF4-FFF2-40B4-BE49-F238E27FC236}">
                <a16:creationId xmlns:a16="http://schemas.microsoft.com/office/drawing/2014/main" id="{8F25E14A-5872-F142-87D3-D1E1DF4F6741}"/>
              </a:ext>
            </a:extLst>
          </p:cNvPr>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21" name="Google Shape;150;p22">
            <a:extLst>
              <a:ext uri="{FF2B5EF4-FFF2-40B4-BE49-F238E27FC236}">
                <a16:creationId xmlns:a16="http://schemas.microsoft.com/office/drawing/2014/main" id="{45F7A456-51C6-4159-A87F-99C67F73418B}"/>
              </a:ext>
            </a:extLst>
          </p:cNvPr>
          <p:cNvSpPr txBox="1">
            <a:spLocks/>
          </p:cNvSpPr>
          <p:nvPr/>
        </p:nvSpPr>
        <p:spPr>
          <a:xfrm>
            <a:off x="4735983" y="501586"/>
            <a:ext cx="7340831" cy="47904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lgn="ctr">
              <a:buFont typeface="Arial" panose="020B0604020202020204" pitchFamily="34" charset="0"/>
              <a:buNone/>
            </a:pPr>
            <a:r>
              <a:rPr lang="es-MX" sz="1600" dirty="0">
                <a:solidFill>
                  <a:schemeClr val="tx1">
                    <a:lumMod val="65000"/>
                    <a:lumOff val="35000"/>
                  </a:schemeClr>
                </a:solidFill>
                <a:latin typeface="Arial" panose="020B0604020202020204" pitchFamily="34" charset="0"/>
                <a:cs typeface="Arial" panose="020B0604020202020204" pitchFamily="34" charset="0"/>
              </a:rPr>
              <a:t>Efecto indirecto (en pesos) de Teatro a Mil en la Región Metropolitana, 2022</a:t>
            </a:r>
            <a:r>
              <a:rPr lang="es-CL" sz="16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22" name="Rectángulo 21">
            <a:extLst>
              <a:ext uri="{FF2B5EF4-FFF2-40B4-BE49-F238E27FC236}">
                <a16:creationId xmlns:a16="http://schemas.microsoft.com/office/drawing/2014/main" id="{F67660EE-0E28-484B-BE12-DA656739FDE1}"/>
              </a:ext>
            </a:extLst>
          </p:cNvPr>
          <p:cNvSpPr/>
          <p:nvPr/>
        </p:nvSpPr>
        <p:spPr>
          <a:xfrm>
            <a:off x="5872434" y="5761980"/>
            <a:ext cx="5660589" cy="425309"/>
          </a:xfrm>
          <a:prstGeom prst="rect">
            <a:avLst/>
          </a:prstGeom>
        </p:spPr>
        <p:txBody>
          <a:bodyPr wrap="none">
            <a:spAutoFit/>
          </a:bodyPr>
          <a:lstStyle/>
          <a:p>
            <a:pPr algn="r">
              <a:lnSpc>
                <a:spcPct val="107000"/>
              </a:lnSpc>
            </a:pPr>
            <a:r>
              <a:rPr lang="es-CL" sz="1000" dirty="0">
                <a:effectLst/>
                <a:latin typeface="Arial" panose="020B0604020202020204" pitchFamily="34" charset="0"/>
                <a:ea typeface="Calibri" panose="020F0502020204030204" pitchFamily="34" charset="0"/>
                <a:cs typeface="Arial" panose="020B0604020202020204" pitchFamily="34" charset="0"/>
              </a:rPr>
              <a:t>Fuente: Centro de Políticas Públicas UC a partir de base de datos entregada por FITAM (2022).</a:t>
            </a:r>
            <a:endParaRPr lang="es-CL" sz="11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endParaRPr lang="es-CL" sz="1100" dirty="0">
              <a:latin typeface="Franklin Gothic Book" panose="020B0503020102020204" pitchFamily="34" charset="0"/>
              <a:ea typeface="Calibri" panose="020F0502020204030204" pitchFamily="34" charset="0"/>
              <a:cs typeface="Times New Roman" panose="02020603050405020304" pitchFamily="18" charset="0"/>
            </a:endParaRPr>
          </a:p>
        </p:txBody>
      </p:sp>
      <p:graphicFrame>
        <p:nvGraphicFramePr>
          <p:cNvPr id="13" name="Gráfico 12">
            <a:extLst>
              <a:ext uri="{FF2B5EF4-FFF2-40B4-BE49-F238E27FC236}">
                <a16:creationId xmlns:a16="http://schemas.microsoft.com/office/drawing/2014/main" id="{DDC1BC81-6D2B-4830-B7BE-85F7EF308043}"/>
              </a:ext>
            </a:extLst>
          </p:cNvPr>
          <p:cNvGraphicFramePr>
            <a:graphicFrameLocks/>
          </p:cNvGraphicFramePr>
          <p:nvPr>
            <p:extLst>
              <p:ext uri="{D42A27DB-BD31-4B8C-83A1-F6EECF244321}">
                <p14:modId xmlns:p14="http://schemas.microsoft.com/office/powerpoint/2010/main" val="2653056993"/>
              </p:ext>
            </p:extLst>
          </p:nvPr>
        </p:nvGraphicFramePr>
        <p:xfrm>
          <a:off x="5224980" y="1216868"/>
          <a:ext cx="6080284" cy="4129734"/>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9C70DB89-D5BF-40FF-B18B-5F5AEFA4A61B}"/>
              </a:ext>
            </a:extLst>
          </p:cNvPr>
          <p:cNvSpPr txBox="1"/>
          <p:nvPr/>
        </p:nvSpPr>
        <p:spPr>
          <a:xfrm>
            <a:off x="443541" y="2853231"/>
            <a:ext cx="3899859" cy="1723549"/>
          </a:xfrm>
          <a:prstGeom prst="rect">
            <a:avLst/>
          </a:prstGeom>
          <a:noFill/>
        </p:spPr>
        <p:txBody>
          <a:bodyPr wrap="square">
            <a:spAutoFit/>
          </a:bodyPr>
          <a:lstStyle/>
          <a:p>
            <a:pPr lvl="0">
              <a:buClr>
                <a:srgbClr val="000000"/>
              </a:buClr>
              <a:defRPr/>
            </a:pPr>
            <a:r>
              <a:rPr lang="es-MX" kern="0" dirty="0">
                <a:solidFill>
                  <a:schemeClr val="tx1">
                    <a:lumMod val="65000"/>
                    <a:lumOff val="35000"/>
                  </a:schemeClr>
                </a:solidFill>
                <a:latin typeface="Arial" panose="020B0604020202020204" pitchFamily="34" charset="0"/>
                <a:cs typeface="Arial" panose="020B0604020202020204" pitchFamily="34" charset="0"/>
                <a:sym typeface="Arial"/>
              </a:rPr>
              <a:t>Cada USD gastado por los espectadores dada su asistencia al Festival </a:t>
            </a:r>
            <a:r>
              <a:rPr lang="es-MX" b="1" kern="0" dirty="0">
                <a:solidFill>
                  <a:srgbClr val="217DE3"/>
                </a:solidFill>
                <a:latin typeface="Arial" panose="020B0604020202020204" pitchFamily="34" charset="0"/>
                <a:cs typeface="Arial" panose="020B0604020202020204" pitchFamily="34" charset="0"/>
                <a:sym typeface="Arial"/>
              </a:rPr>
              <a:t>equivale a una contribución de USD 11,2 en la economía</a:t>
            </a:r>
            <a:r>
              <a:rPr lang="es-MX" kern="0" dirty="0">
                <a:solidFill>
                  <a:schemeClr val="tx1">
                    <a:lumMod val="65000"/>
                    <a:lumOff val="35000"/>
                  </a:schemeClr>
                </a:solidFill>
                <a:latin typeface="Arial" panose="020B0604020202020204" pitchFamily="34" charset="0"/>
                <a:cs typeface="Arial" panose="020B0604020202020204" pitchFamily="34" charset="0"/>
                <a:sym typeface="Arial"/>
              </a:rPr>
              <a:t>. </a:t>
            </a:r>
          </a:p>
          <a:p>
            <a:pPr lvl="0">
              <a:buClr>
                <a:srgbClr val="000000"/>
              </a:buClr>
              <a:defRPr/>
            </a:pPr>
            <a:r>
              <a:rPr lang="es-MX" sz="1600" kern="0" dirty="0">
                <a:solidFill>
                  <a:schemeClr val="tx1">
                    <a:lumMod val="65000"/>
                    <a:lumOff val="35000"/>
                  </a:schemeClr>
                </a:solidFill>
                <a:latin typeface="Arial" panose="020B0604020202020204" pitchFamily="34" charset="0"/>
                <a:cs typeface="Arial" panose="020B0604020202020204" pitchFamily="34" charset="0"/>
                <a:sym typeface="Arial"/>
              </a:rPr>
              <a:t> </a:t>
            </a:r>
          </a:p>
        </p:txBody>
      </p:sp>
    </p:spTree>
    <p:extLst>
      <p:ext uri="{BB962C8B-B14F-4D97-AF65-F5344CB8AC3E}">
        <p14:creationId xmlns:p14="http://schemas.microsoft.com/office/powerpoint/2010/main" val="280271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371842"/>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Marcador de número de diapositiva 1">
            <a:extLst>
              <a:ext uri="{FF2B5EF4-FFF2-40B4-BE49-F238E27FC236}">
                <a16:creationId xmlns:a16="http://schemas.microsoft.com/office/drawing/2014/main" id="{1079AC24-F753-297A-4571-73C2565AE9C3}"/>
              </a:ext>
            </a:extLst>
          </p:cNvPr>
          <p:cNvSpPr>
            <a:spLocks noGrp="1"/>
          </p:cNvSpPr>
          <p:nvPr>
            <p:ph type="sldNum" sz="quarter" idx="12"/>
          </p:nvPr>
        </p:nvSpPr>
        <p:spPr>
          <a:xfrm>
            <a:off x="9333614" y="6513095"/>
            <a:ext cx="2743200" cy="365125"/>
          </a:xfrm>
        </p:spPr>
        <p:txBody>
          <a:bodyPr/>
          <a:lstStyle/>
          <a:p>
            <a:r>
              <a:rPr lang="es-CL" dirty="0">
                <a:solidFill>
                  <a:schemeClr val="bg1"/>
                </a:solidFill>
              </a:rPr>
              <a:t>22</a:t>
            </a:r>
          </a:p>
        </p:txBody>
      </p:sp>
      <p:sp>
        <p:nvSpPr>
          <p:cNvPr id="12" name="Rectángulo 11">
            <a:extLst>
              <a:ext uri="{FF2B5EF4-FFF2-40B4-BE49-F238E27FC236}">
                <a16:creationId xmlns:a16="http://schemas.microsoft.com/office/drawing/2014/main" id="{BCA05866-2135-F3D0-ECAF-80E503B58545}"/>
              </a:ext>
            </a:extLst>
          </p:cNvPr>
          <p:cNvSpPr/>
          <p:nvPr/>
        </p:nvSpPr>
        <p:spPr>
          <a:xfrm>
            <a:off x="5148317" y="6100649"/>
            <a:ext cx="6758645" cy="425309"/>
          </a:xfrm>
          <a:prstGeom prst="rect">
            <a:avLst/>
          </a:prstGeom>
        </p:spPr>
        <p:txBody>
          <a:bodyPr wrap="none">
            <a:spAutoFit/>
          </a:bodyPr>
          <a:lstStyle/>
          <a:p>
            <a:pPr algn="r">
              <a:lnSpc>
                <a:spcPct val="107000"/>
              </a:lnSpc>
            </a:pPr>
            <a:r>
              <a:rPr lang="es-CL" sz="1000" dirty="0">
                <a:effectLst/>
                <a:latin typeface="Arial" panose="020B0604020202020204" pitchFamily="34" charset="0"/>
                <a:ea typeface="Calibri" panose="020F0502020204030204" pitchFamily="34" charset="0"/>
                <a:cs typeface="Arial" panose="020B0604020202020204" pitchFamily="34" charset="0"/>
              </a:rPr>
              <a:t>Fuente: Elaboración propia en base a Devesa et al. (2012), Anónimo (2015), BOP (2015), Ruiz (2015) y OIM (2018).</a:t>
            </a:r>
            <a:endParaRPr lang="es-CL" sz="11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endParaRPr lang="es-CL" sz="1100" dirty="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3" name="Google Shape;150;p22">
            <a:extLst>
              <a:ext uri="{FF2B5EF4-FFF2-40B4-BE49-F238E27FC236}">
                <a16:creationId xmlns:a16="http://schemas.microsoft.com/office/drawing/2014/main" id="{8361148C-5F54-90A3-C621-A7723C8A7F74}"/>
              </a:ext>
            </a:extLst>
          </p:cNvPr>
          <p:cNvSpPr txBox="1">
            <a:spLocks/>
          </p:cNvSpPr>
          <p:nvPr/>
        </p:nvSpPr>
        <p:spPr>
          <a:xfrm>
            <a:off x="4406683" y="111216"/>
            <a:ext cx="6472353" cy="479048"/>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lgn="ctr">
              <a:buFont typeface="Arial" panose="020B0604020202020204" pitchFamily="34" charset="0"/>
              <a:buNone/>
            </a:pPr>
            <a:r>
              <a:rPr lang="es-CL" sz="1600" dirty="0">
                <a:solidFill>
                  <a:schemeClr val="tx1">
                    <a:lumMod val="65000"/>
                    <a:lumOff val="35000"/>
                  </a:schemeClr>
                </a:solidFill>
                <a:latin typeface="Arial" panose="020B0604020202020204" pitchFamily="34" charset="0"/>
                <a:cs typeface="Arial" panose="020B0604020202020204" pitchFamily="34" charset="0"/>
              </a:rPr>
              <a:t>Comparación de impactos económicos entre festivales.</a:t>
            </a:r>
          </a:p>
        </p:txBody>
      </p:sp>
      <p:sp>
        <p:nvSpPr>
          <p:cNvPr id="15" name="CuadroTexto 14">
            <a:extLst>
              <a:ext uri="{FF2B5EF4-FFF2-40B4-BE49-F238E27FC236}">
                <a16:creationId xmlns:a16="http://schemas.microsoft.com/office/drawing/2014/main" id="{DBA354FC-E990-5F62-5E32-4282AE110994}"/>
              </a:ext>
            </a:extLst>
          </p:cNvPr>
          <p:cNvSpPr txBox="1"/>
          <p:nvPr/>
        </p:nvSpPr>
        <p:spPr>
          <a:xfrm>
            <a:off x="397738" y="1637867"/>
            <a:ext cx="3868735" cy="4196020"/>
          </a:xfrm>
          <a:prstGeom prst="rect">
            <a:avLst/>
          </a:prstGeom>
          <a:noFill/>
        </p:spPr>
        <p:txBody>
          <a:bodyPr wrap="square">
            <a:spAutoFit/>
          </a:bodyPr>
          <a:lstStyle/>
          <a:p>
            <a:pPr>
              <a:spcAft>
                <a:spcPts val="800"/>
              </a:spcAft>
            </a:pPr>
            <a:r>
              <a:rPr lang="es-CL"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El Festival presenta un </a:t>
            </a:r>
            <a:r>
              <a:rPr lang="es-CL" sz="1600" b="1" dirty="0">
                <a:solidFill>
                  <a:srgbClr val="217DE3"/>
                </a:solidFill>
                <a:effectLst/>
                <a:latin typeface="Arial" panose="020B0604020202020204" pitchFamily="34" charset="0"/>
                <a:ea typeface="Calibri" panose="020F0502020204030204" pitchFamily="34" charset="0"/>
                <a:cs typeface="Arial" panose="020B0604020202020204" pitchFamily="34" charset="0"/>
              </a:rPr>
              <a:t>efecto directo grande, en comparación al tamaño de su efecto indirecto, es decir, que la mayor parte del efecto económico proviene del gasto que hace la organización</a:t>
            </a:r>
          </a:p>
          <a:p>
            <a:pPr>
              <a:spcAft>
                <a:spcPts val="800"/>
              </a:spcAft>
            </a:pPr>
            <a:r>
              <a:rPr lang="es-CL"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La diferencia se asocia a </a:t>
            </a:r>
          </a:p>
          <a:p>
            <a:pPr marL="342900" indent="-342900">
              <a:spcAft>
                <a:spcPts val="800"/>
              </a:spcAft>
              <a:buAutoNum type="arabicPeriod"/>
            </a:pPr>
            <a:r>
              <a:rPr lang="es-CL"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Los propósitos del Festival de otorgar acceso a la cultura.</a:t>
            </a:r>
          </a:p>
          <a:p>
            <a:pPr marL="342900" indent="-342900">
              <a:spcAft>
                <a:spcPts val="800"/>
              </a:spcAft>
              <a:buAutoNum type="arabicPeriod"/>
            </a:pPr>
            <a:r>
              <a:rPr lang="es-CL"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No existe una búsqueda intencionada por aumentar el impacto económico.</a:t>
            </a:r>
          </a:p>
          <a:p>
            <a:pPr marL="342900" indent="-342900">
              <a:spcAft>
                <a:spcPts val="800"/>
              </a:spcAft>
              <a:buAutoNum type="arabicPeriod"/>
            </a:pPr>
            <a:r>
              <a:rPr lang="es-CL"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Las cifras representan una asistencia al Festival en escenario de pandemia.</a:t>
            </a:r>
            <a:endParaRPr lang="es-CL"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E5E193B4-55EA-469C-BDED-56CDF16D7F75}"/>
              </a:ext>
            </a:extLst>
          </p:cNvPr>
          <p:cNvSpPr/>
          <p:nvPr/>
        </p:nvSpPr>
        <p:spPr>
          <a:xfrm>
            <a:off x="5060783" y="5819441"/>
            <a:ext cx="7093117" cy="260584"/>
          </a:xfrm>
          <a:prstGeom prst="rect">
            <a:avLst/>
          </a:prstGeom>
        </p:spPr>
        <p:txBody>
          <a:bodyPr wrap="square">
            <a:spAutoFit/>
          </a:bodyPr>
          <a:lstStyle/>
          <a:p>
            <a:pPr>
              <a:lnSpc>
                <a:spcPct val="107000"/>
              </a:lnSpc>
            </a:pPr>
            <a:r>
              <a:rPr lang="es-CL" sz="1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La cantidad de público asistente promedio de las últimas ediciones fue estimada en 205.000 personas.</a:t>
            </a:r>
            <a:endParaRPr lang="es-CL" sz="1100" dirty="0">
              <a:solidFill>
                <a:schemeClr val="tx1">
                  <a:lumMod val="65000"/>
                  <a:lumOff val="35000"/>
                </a:schemeClr>
              </a:solidFill>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4" name="Google Shape;113;p3">
            <a:extLst>
              <a:ext uri="{FF2B5EF4-FFF2-40B4-BE49-F238E27FC236}">
                <a16:creationId xmlns:a16="http://schemas.microsoft.com/office/drawing/2014/main" id="{AC0ECFC1-7DE8-BB49-B4B4-18710786B524}"/>
              </a:ext>
            </a:extLst>
          </p:cNvPr>
          <p:cNvSpPr txBox="1"/>
          <p:nvPr/>
        </p:nvSpPr>
        <p:spPr>
          <a:xfrm>
            <a:off x="397738" y="-54602"/>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Comparativa </a:t>
            </a:r>
            <a:br>
              <a:rPr lang="es-CL" sz="2400" b="1" dirty="0">
                <a:solidFill>
                  <a:schemeClr val="lt1"/>
                </a:solidFill>
                <a:latin typeface="Arial"/>
                <a:cs typeface="Arial"/>
                <a:sym typeface="Arial"/>
              </a:rPr>
            </a:br>
            <a:r>
              <a:rPr lang="es-CL" sz="2400" b="1" dirty="0">
                <a:solidFill>
                  <a:schemeClr val="lt1"/>
                </a:solidFill>
                <a:latin typeface="Arial"/>
                <a:cs typeface="Arial"/>
                <a:sym typeface="Arial"/>
              </a:rPr>
              <a:t>de festivales</a:t>
            </a:r>
            <a:endParaRPr lang="es-CL" dirty="0"/>
          </a:p>
        </p:txBody>
      </p:sp>
      <p:pic>
        <p:nvPicPr>
          <p:cNvPr id="16" name="Google Shape;111;p3">
            <a:extLst>
              <a:ext uri="{FF2B5EF4-FFF2-40B4-BE49-F238E27FC236}">
                <a16:creationId xmlns:a16="http://schemas.microsoft.com/office/drawing/2014/main" id="{1BE2AD53-4D05-2646-978D-4ECAC5E2B400}"/>
              </a:ext>
            </a:extLst>
          </p:cNvPr>
          <p:cNvPicPr preferRelativeResize="0"/>
          <p:nvPr/>
        </p:nvPicPr>
        <p:blipFill rotWithShape="1">
          <a:blip r:embed="rId3">
            <a:alphaModFix/>
          </a:blip>
          <a:srcRect/>
          <a:stretch/>
        </p:blipFill>
        <p:spPr>
          <a:xfrm>
            <a:off x="211769" y="5810076"/>
            <a:ext cx="2274856" cy="844625"/>
          </a:xfrm>
          <a:prstGeom prst="rect">
            <a:avLst/>
          </a:prstGeom>
          <a:noFill/>
          <a:ln>
            <a:noFill/>
          </a:ln>
        </p:spPr>
      </p:pic>
      <p:graphicFrame>
        <p:nvGraphicFramePr>
          <p:cNvPr id="17" name="Gráfico 16">
            <a:extLst>
              <a:ext uri="{FF2B5EF4-FFF2-40B4-BE49-F238E27FC236}">
                <a16:creationId xmlns:a16="http://schemas.microsoft.com/office/drawing/2014/main" id="{93544F66-8C1C-465A-A0F9-5071513FF4CC}"/>
              </a:ext>
            </a:extLst>
          </p:cNvPr>
          <p:cNvGraphicFramePr>
            <a:graphicFrameLocks/>
          </p:cNvGraphicFramePr>
          <p:nvPr>
            <p:extLst>
              <p:ext uri="{D42A27DB-BD31-4B8C-83A1-F6EECF244321}">
                <p14:modId xmlns:p14="http://schemas.microsoft.com/office/powerpoint/2010/main" val="1591850822"/>
              </p:ext>
            </p:extLst>
          </p:nvPr>
        </p:nvGraphicFramePr>
        <p:xfrm>
          <a:off x="4624690" y="724593"/>
          <a:ext cx="7402031" cy="4762806"/>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a:extLst>
              <a:ext uri="{FF2B5EF4-FFF2-40B4-BE49-F238E27FC236}">
                <a16:creationId xmlns:a16="http://schemas.microsoft.com/office/drawing/2014/main" id="{96E3FF8E-1638-438A-B934-916E671F1EE3}"/>
              </a:ext>
            </a:extLst>
          </p:cNvPr>
          <p:cNvPicPr>
            <a:picLocks noChangeAspect="1"/>
          </p:cNvPicPr>
          <p:nvPr/>
        </p:nvPicPr>
        <p:blipFill>
          <a:blip r:embed="rId5"/>
          <a:stretch>
            <a:fillRect/>
          </a:stretch>
        </p:blipFill>
        <p:spPr>
          <a:xfrm>
            <a:off x="6686834" y="5386371"/>
            <a:ext cx="3419475" cy="400050"/>
          </a:xfrm>
          <a:prstGeom prst="rect">
            <a:avLst/>
          </a:prstGeom>
        </p:spPr>
      </p:pic>
      <p:sp>
        <p:nvSpPr>
          <p:cNvPr id="2" name="Rectángulo 1">
            <a:extLst>
              <a:ext uri="{FF2B5EF4-FFF2-40B4-BE49-F238E27FC236}">
                <a16:creationId xmlns:a16="http://schemas.microsoft.com/office/drawing/2014/main" id="{EB5D41CD-0E54-4864-B487-10A2E63A3D01}"/>
              </a:ext>
            </a:extLst>
          </p:cNvPr>
          <p:cNvSpPr/>
          <p:nvPr/>
        </p:nvSpPr>
        <p:spPr>
          <a:xfrm>
            <a:off x="6921795" y="5046201"/>
            <a:ext cx="3419475" cy="340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ED917FE3-D5F8-4FA0-9D47-917B191309F8}"/>
              </a:ext>
            </a:extLst>
          </p:cNvPr>
          <p:cNvSpPr txBox="1"/>
          <p:nvPr/>
        </p:nvSpPr>
        <p:spPr>
          <a:xfrm>
            <a:off x="6921795" y="5078847"/>
            <a:ext cx="5232105" cy="307777"/>
          </a:xfrm>
          <a:prstGeom prst="rect">
            <a:avLst/>
          </a:prstGeom>
          <a:noFill/>
        </p:spPr>
        <p:txBody>
          <a:bodyPr wrap="square" rtlCol="0">
            <a:spAutoFit/>
          </a:bodyPr>
          <a:lstStyle/>
          <a:p>
            <a:r>
              <a:rPr lang="es-CL" sz="1400" dirty="0">
                <a:solidFill>
                  <a:schemeClr val="tx1">
                    <a:lumMod val="65000"/>
                    <a:lumOff val="35000"/>
                  </a:schemeClr>
                </a:solidFill>
                <a:latin typeface="Arial" panose="020B0604020202020204" pitchFamily="34" charset="0"/>
                <a:cs typeface="Arial" panose="020B0604020202020204" pitchFamily="34" charset="0"/>
              </a:rPr>
              <a:t>% del gasto directo sin expandir en el impacto económico total</a:t>
            </a:r>
          </a:p>
        </p:txBody>
      </p:sp>
    </p:spTree>
    <p:extLst>
      <p:ext uri="{BB962C8B-B14F-4D97-AF65-F5344CB8AC3E}">
        <p14:creationId xmlns:p14="http://schemas.microsoft.com/office/powerpoint/2010/main" val="72342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Marcador de número de diapositiva 1">
            <a:extLst>
              <a:ext uri="{FF2B5EF4-FFF2-40B4-BE49-F238E27FC236}">
                <a16:creationId xmlns:a16="http://schemas.microsoft.com/office/drawing/2014/main" id="{1079AC24-F753-297A-4571-73C2565AE9C3}"/>
              </a:ext>
            </a:extLst>
          </p:cNvPr>
          <p:cNvSpPr>
            <a:spLocks noGrp="1"/>
          </p:cNvSpPr>
          <p:nvPr>
            <p:ph type="sldNum" sz="quarter" idx="12"/>
          </p:nvPr>
        </p:nvSpPr>
        <p:spPr>
          <a:xfrm>
            <a:off x="9333614" y="6513095"/>
            <a:ext cx="2743200" cy="365125"/>
          </a:xfrm>
        </p:spPr>
        <p:txBody>
          <a:bodyPr/>
          <a:lstStyle/>
          <a:p>
            <a:r>
              <a:rPr lang="es-CL" dirty="0">
                <a:solidFill>
                  <a:schemeClr val="bg1"/>
                </a:solidFill>
              </a:rPr>
              <a:t>23</a:t>
            </a:r>
          </a:p>
        </p:txBody>
      </p:sp>
      <p:sp>
        <p:nvSpPr>
          <p:cNvPr id="13" name="Google Shape;150;p22">
            <a:extLst>
              <a:ext uri="{FF2B5EF4-FFF2-40B4-BE49-F238E27FC236}">
                <a16:creationId xmlns:a16="http://schemas.microsoft.com/office/drawing/2014/main" id="{8361148C-5F54-90A3-C621-A7723C8A7F74}"/>
              </a:ext>
            </a:extLst>
          </p:cNvPr>
          <p:cNvSpPr txBox="1">
            <a:spLocks/>
          </p:cNvSpPr>
          <p:nvPr/>
        </p:nvSpPr>
        <p:spPr>
          <a:xfrm>
            <a:off x="4712747" y="876090"/>
            <a:ext cx="6776247" cy="78623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lgn="ctr">
              <a:buFont typeface="Arial" panose="020B0604020202020204" pitchFamily="34" charset="0"/>
              <a:buNone/>
            </a:pPr>
            <a:r>
              <a:rPr lang="es-ES" sz="1600" dirty="0">
                <a:solidFill>
                  <a:schemeClr val="tx1">
                    <a:lumMod val="65000"/>
                    <a:lumOff val="35000"/>
                  </a:schemeClr>
                </a:solidFill>
                <a:latin typeface="Arial" panose="020B0604020202020204" pitchFamily="34" charset="0"/>
                <a:cs typeface="Arial" panose="020B0604020202020204" pitchFamily="34" charset="0"/>
              </a:rPr>
              <a:t>Estimación del impacto económico del Festival ante distintas cantidades de asistentes</a:t>
            </a:r>
            <a:endParaRPr lang="es-CL"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DBA354FC-E990-5F62-5E32-4282AE110994}"/>
              </a:ext>
            </a:extLst>
          </p:cNvPr>
          <p:cNvSpPr txBox="1"/>
          <p:nvPr/>
        </p:nvSpPr>
        <p:spPr>
          <a:xfrm>
            <a:off x="592099" y="2316668"/>
            <a:ext cx="3780666" cy="2657138"/>
          </a:xfrm>
          <a:prstGeom prst="rect">
            <a:avLst/>
          </a:prstGeom>
          <a:noFill/>
        </p:spPr>
        <p:txBody>
          <a:bodyPr wrap="square">
            <a:spAutoFit/>
          </a:bodyPr>
          <a:lstStyle/>
          <a:p>
            <a:pPr>
              <a:spcAft>
                <a:spcPts val="800"/>
              </a:spcAft>
            </a:pPr>
            <a:r>
              <a:rPr lang="es-CL" sz="1600" b="1" dirty="0">
                <a:solidFill>
                  <a:srgbClr val="217DE3"/>
                </a:solidFill>
                <a:latin typeface="Arial" panose="020B0604020202020204" pitchFamily="34" charset="0"/>
                <a:ea typeface="Calibri" panose="020F0502020204030204" pitchFamily="34" charset="0"/>
                <a:cs typeface="Arial" panose="020B0604020202020204" pitchFamily="34" charset="0"/>
              </a:rPr>
              <a:t>El Festival, posee una gran potencialidad económica</a:t>
            </a:r>
            <a:r>
              <a:rPr lang="es-CL"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r>
              <a:rPr lang="es-ES"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se puede decir que el Festival tiene la posibilidad de llegar a tener un impacto económico de entre cinco mil quinientos a ocho mil millones de pesos. </a:t>
            </a:r>
          </a:p>
          <a:p>
            <a:pPr>
              <a:spcAft>
                <a:spcPts val="800"/>
              </a:spcAft>
            </a:pPr>
            <a:r>
              <a:rPr lang="es-CL" sz="1600" b="1" dirty="0">
                <a:solidFill>
                  <a:srgbClr val="217DE3"/>
                </a:solidFill>
                <a:latin typeface="Arial" panose="020B0604020202020204" pitchFamily="34" charset="0"/>
                <a:ea typeface="Calibri" panose="020F0502020204030204" pitchFamily="34" charset="0"/>
                <a:cs typeface="Arial" panose="020B0604020202020204" pitchFamily="34" charset="0"/>
              </a:rPr>
              <a:t>P</a:t>
            </a:r>
            <a:r>
              <a:rPr lang="es-CL" sz="1600" b="1" dirty="0">
                <a:solidFill>
                  <a:srgbClr val="217DE3"/>
                </a:solidFill>
                <a:effectLst/>
                <a:latin typeface="Arial" panose="020B0604020202020204" pitchFamily="34" charset="0"/>
                <a:ea typeface="Calibri" panose="020F0502020204030204" pitchFamily="34" charset="0"/>
                <a:cs typeface="Arial" panose="020B0604020202020204" pitchFamily="34" charset="0"/>
              </a:rPr>
              <a:t>otenciar este efecto permitiría beneficiar fuertemente a las comunidades que deciden recibir espectáculos y a su audiencia. </a:t>
            </a:r>
          </a:p>
        </p:txBody>
      </p:sp>
      <p:graphicFrame>
        <p:nvGraphicFramePr>
          <p:cNvPr id="14" name="Gráfico 13">
            <a:extLst>
              <a:ext uri="{FF2B5EF4-FFF2-40B4-BE49-F238E27FC236}">
                <a16:creationId xmlns:a16="http://schemas.microsoft.com/office/drawing/2014/main" id="{6FEBEFF0-7F06-E8CF-55C2-8D08F17772BF}"/>
              </a:ext>
            </a:extLst>
          </p:cNvPr>
          <p:cNvGraphicFramePr/>
          <p:nvPr>
            <p:extLst>
              <p:ext uri="{D42A27DB-BD31-4B8C-83A1-F6EECF244321}">
                <p14:modId xmlns:p14="http://schemas.microsoft.com/office/powerpoint/2010/main" val="3229673334"/>
              </p:ext>
            </p:extLst>
          </p:nvPr>
        </p:nvGraphicFramePr>
        <p:xfrm>
          <a:off x="4712747" y="1808013"/>
          <a:ext cx="7096241" cy="4331102"/>
        </p:xfrm>
        <a:graphic>
          <a:graphicData uri="http://schemas.openxmlformats.org/drawingml/2006/chart">
            <c:chart xmlns:c="http://schemas.openxmlformats.org/drawingml/2006/chart" xmlns:r="http://schemas.openxmlformats.org/officeDocument/2006/relationships" r:id="rId3"/>
          </a:graphicData>
        </a:graphic>
      </p:graphicFrame>
      <p:sp>
        <p:nvSpPr>
          <p:cNvPr id="16" name="Google Shape;113;p3">
            <a:extLst>
              <a:ext uri="{FF2B5EF4-FFF2-40B4-BE49-F238E27FC236}">
                <a16:creationId xmlns:a16="http://schemas.microsoft.com/office/drawing/2014/main" id="{C1004A99-7DA5-C74A-8E36-2C6D69C93A88}"/>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Proyecciones </a:t>
            </a:r>
            <a:br>
              <a:rPr lang="es-CL" sz="2400" b="1" dirty="0">
                <a:solidFill>
                  <a:schemeClr val="lt1"/>
                </a:solidFill>
                <a:latin typeface="Arial"/>
                <a:cs typeface="Arial"/>
                <a:sym typeface="Arial"/>
              </a:rPr>
            </a:br>
            <a:r>
              <a:rPr lang="es-CL" sz="2400" b="1" dirty="0">
                <a:solidFill>
                  <a:schemeClr val="lt1"/>
                </a:solidFill>
                <a:latin typeface="Arial"/>
                <a:cs typeface="Arial"/>
                <a:sym typeface="Arial"/>
              </a:rPr>
              <a:t>de aumento </a:t>
            </a:r>
            <a:br>
              <a:rPr lang="es-CL" sz="2400" b="1" dirty="0">
                <a:solidFill>
                  <a:schemeClr val="lt1"/>
                </a:solidFill>
                <a:latin typeface="Arial"/>
                <a:cs typeface="Arial"/>
                <a:sym typeface="Arial"/>
              </a:rPr>
            </a:br>
            <a:r>
              <a:rPr lang="es-CL" sz="2400" b="1" dirty="0">
                <a:solidFill>
                  <a:schemeClr val="lt1"/>
                </a:solidFill>
                <a:latin typeface="Arial"/>
                <a:cs typeface="Arial"/>
                <a:sym typeface="Arial"/>
              </a:rPr>
              <a:t>de asistentes</a:t>
            </a:r>
            <a:endParaRPr lang="es-CL" dirty="0"/>
          </a:p>
        </p:txBody>
      </p:sp>
      <p:pic>
        <p:nvPicPr>
          <p:cNvPr id="17" name="Google Shape;111;p3">
            <a:extLst>
              <a:ext uri="{FF2B5EF4-FFF2-40B4-BE49-F238E27FC236}">
                <a16:creationId xmlns:a16="http://schemas.microsoft.com/office/drawing/2014/main" id="{84143651-F7B9-5B4B-9856-C06368AB5893}"/>
              </a:ext>
            </a:extLst>
          </p:cNvPr>
          <p:cNvPicPr preferRelativeResize="0"/>
          <p:nvPr/>
        </p:nvPicPr>
        <p:blipFill rotWithShape="1">
          <a:blip r:embed="rId4">
            <a:alphaModFix/>
          </a:blip>
          <a:srcRect/>
          <a:stretch/>
        </p:blipFill>
        <p:spPr>
          <a:xfrm>
            <a:off x="590264" y="5442167"/>
            <a:ext cx="2274856" cy="844625"/>
          </a:xfrm>
          <a:prstGeom prst="rect">
            <a:avLst/>
          </a:prstGeom>
          <a:noFill/>
          <a:ln>
            <a:noFill/>
          </a:ln>
        </p:spPr>
      </p:pic>
      <p:sp>
        <p:nvSpPr>
          <p:cNvPr id="18" name="Rectángulo 17">
            <a:extLst>
              <a:ext uri="{FF2B5EF4-FFF2-40B4-BE49-F238E27FC236}">
                <a16:creationId xmlns:a16="http://schemas.microsoft.com/office/drawing/2014/main" id="{16DBFD90-55CF-420D-88D1-59598B9739B4}"/>
              </a:ext>
            </a:extLst>
          </p:cNvPr>
          <p:cNvSpPr/>
          <p:nvPr/>
        </p:nvSpPr>
        <p:spPr>
          <a:xfrm>
            <a:off x="9149828" y="6139115"/>
            <a:ext cx="2339167" cy="409984"/>
          </a:xfrm>
          <a:prstGeom prst="rect">
            <a:avLst/>
          </a:prstGeom>
        </p:spPr>
        <p:txBody>
          <a:bodyPr wrap="none">
            <a:spAutoFit/>
          </a:bodyPr>
          <a:lstStyle/>
          <a:p>
            <a:pPr algn="r">
              <a:lnSpc>
                <a:spcPct val="107000"/>
              </a:lnSpc>
            </a:pPr>
            <a:r>
              <a:rPr lang="es-MX" sz="1000" dirty="0">
                <a:solidFill>
                  <a:srgbClr val="333333"/>
                </a:solidFill>
                <a:latin typeface="Franklin Gothic Book" panose="020B0503020102020204" pitchFamily="34" charset="0"/>
                <a:ea typeface="Libre Franklin"/>
                <a:cs typeface="Libre Franklin"/>
              </a:rPr>
              <a:t>Fuente: Centro de Políticas Públicas UC.</a:t>
            </a:r>
          </a:p>
          <a:p>
            <a:pPr algn="r">
              <a:lnSpc>
                <a:spcPct val="107000"/>
              </a:lnSpc>
              <a:spcAft>
                <a:spcPts val="0"/>
              </a:spcAft>
            </a:pPr>
            <a:endParaRPr lang="es-MX" sz="1000" dirty="0">
              <a:solidFill>
                <a:srgbClr val="333333"/>
              </a:solidFill>
              <a:latin typeface="Franklin Gothic Book" panose="020B0503020102020204" pitchFamily="34" charset="0"/>
              <a:ea typeface="Libre Franklin"/>
              <a:cs typeface="Libre Franklin"/>
            </a:endParaRPr>
          </a:p>
        </p:txBody>
      </p:sp>
      <p:sp>
        <p:nvSpPr>
          <p:cNvPr id="5" name="CuadroTexto 4">
            <a:extLst>
              <a:ext uri="{FF2B5EF4-FFF2-40B4-BE49-F238E27FC236}">
                <a16:creationId xmlns:a16="http://schemas.microsoft.com/office/drawing/2014/main" id="{4D6B1A78-1A06-4A7D-AF24-8675EACDEC31}"/>
              </a:ext>
            </a:extLst>
          </p:cNvPr>
          <p:cNvSpPr txBox="1"/>
          <p:nvPr/>
        </p:nvSpPr>
        <p:spPr>
          <a:xfrm>
            <a:off x="5805377" y="5769783"/>
            <a:ext cx="2115879" cy="369332"/>
          </a:xfrm>
          <a:prstGeom prst="rect">
            <a:avLst/>
          </a:prstGeom>
          <a:solidFill>
            <a:schemeClr val="bg1"/>
          </a:solidFill>
        </p:spPr>
        <p:txBody>
          <a:bodyPr wrap="square" rtlCol="0">
            <a:spAutoFit/>
          </a:bodyPr>
          <a:lstStyle/>
          <a:p>
            <a:endParaRPr lang="es-CL" dirty="0"/>
          </a:p>
        </p:txBody>
      </p:sp>
      <p:sp>
        <p:nvSpPr>
          <p:cNvPr id="6" name="CuadroTexto 5">
            <a:extLst>
              <a:ext uri="{FF2B5EF4-FFF2-40B4-BE49-F238E27FC236}">
                <a16:creationId xmlns:a16="http://schemas.microsoft.com/office/drawing/2014/main" id="{C9E9C67C-E6F9-453F-9C30-B88DECE8D49D}"/>
              </a:ext>
            </a:extLst>
          </p:cNvPr>
          <p:cNvSpPr txBox="1"/>
          <p:nvPr/>
        </p:nvSpPr>
        <p:spPr>
          <a:xfrm>
            <a:off x="5805377" y="5769783"/>
            <a:ext cx="2190307" cy="307777"/>
          </a:xfrm>
          <a:prstGeom prst="rect">
            <a:avLst/>
          </a:prstGeom>
          <a:noFill/>
        </p:spPr>
        <p:txBody>
          <a:bodyPr wrap="square" rtlCol="0">
            <a:spAutoFit/>
          </a:bodyPr>
          <a:lstStyle/>
          <a:p>
            <a:r>
              <a:rPr lang="es-CL" sz="1400" dirty="0">
                <a:solidFill>
                  <a:schemeClr val="tx1">
                    <a:lumMod val="65000"/>
                    <a:lumOff val="35000"/>
                  </a:schemeClr>
                </a:solidFill>
                <a:latin typeface="Arial" panose="020B0604020202020204" pitchFamily="34" charset="0"/>
                <a:cs typeface="Arial" panose="020B0604020202020204" pitchFamily="34" charset="0"/>
              </a:rPr>
              <a:t>Efecto directo expandido</a:t>
            </a:r>
          </a:p>
        </p:txBody>
      </p:sp>
    </p:spTree>
    <p:extLst>
      <p:ext uri="{BB962C8B-B14F-4D97-AF65-F5344CB8AC3E}">
        <p14:creationId xmlns:p14="http://schemas.microsoft.com/office/powerpoint/2010/main" val="108154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6" name="Google Shape;92;p1">
            <a:extLst>
              <a:ext uri="{FF2B5EF4-FFF2-40B4-BE49-F238E27FC236}">
                <a16:creationId xmlns:a16="http://schemas.microsoft.com/office/drawing/2014/main" id="{91C2AD70-0D9C-AF4C-8EDC-1AC314E21958}"/>
              </a:ext>
            </a:extLst>
          </p:cNvPr>
          <p:cNvSpPr/>
          <p:nvPr/>
        </p:nvSpPr>
        <p:spPr>
          <a:xfrm rot="-5400000">
            <a:off x="2995439" y="-2338559"/>
            <a:ext cx="6219526" cy="1148378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3FD4CB2A-35CB-6F48-91CA-DBFF399CACC0}"/>
              </a:ext>
            </a:extLst>
          </p:cNvPr>
          <p:cNvPicPr>
            <a:picLocks noChangeAspect="1"/>
          </p:cNvPicPr>
          <p:nvPr/>
        </p:nvPicPr>
        <p:blipFill>
          <a:blip r:embed="rId3"/>
          <a:stretch>
            <a:fillRect/>
          </a:stretch>
        </p:blipFill>
        <p:spPr>
          <a:xfrm>
            <a:off x="8387014" y="944503"/>
            <a:ext cx="2716414" cy="496429"/>
          </a:xfrm>
          <a:prstGeom prst="rect">
            <a:avLst/>
          </a:prstGeom>
        </p:spPr>
      </p:pic>
      <p:sp>
        <p:nvSpPr>
          <p:cNvPr id="5" name="Título 2">
            <a:extLst>
              <a:ext uri="{FF2B5EF4-FFF2-40B4-BE49-F238E27FC236}">
                <a16:creationId xmlns:a16="http://schemas.microsoft.com/office/drawing/2014/main" id="{3EE6B184-DA36-D04B-A0A7-103CE717ECA1}"/>
              </a:ext>
            </a:extLst>
          </p:cNvPr>
          <p:cNvSpPr txBox="1">
            <a:spLocks/>
          </p:cNvSpPr>
          <p:nvPr/>
        </p:nvSpPr>
        <p:spPr>
          <a:xfrm>
            <a:off x="1404401" y="2776654"/>
            <a:ext cx="7538877" cy="9924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4000" b="1" dirty="0">
                <a:solidFill>
                  <a:schemeClr val="bg1"/>
                </a:solidFill>
                <a:latin typeface="Arial" panose="020B0604020202020204" pitchFamily="34" charset="0"/>
                <a:ea typeface="+mn-ea"/>
                <a:cs typeface="Arial" panose="020B0604020202020204" pitchFamily="34" charset="0"/>
              </a:rPr>
              <a:t>Conclusiones</a:t>
            </a:r>
            <a:endParaRPr lang="es-CL" sz="3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685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113" name="Google Shape;113;p3"/>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Objetivo</a:t>
            </a:r>
            <a:endParaRPr dirty="0"/>
          </a:p>
        </p:txBody>
      </p:sp>
      <p:sp>
        <p:nvSpPr>
          <p:cNvPr id="33" name="CuadroTexto 32">
            <a:extLst>
              <a:ext uri="{FF2B5EF4-FFF2-40B4-BE49-F238E27FC236}">
                <a16:creationId xmlns:a16="http://schemas.microsoft.com/office/drawing/2014/main" id="{45B0443A-FCCB-A149-A8C6-F28C6B5B8253}"/>
              </a:ext>
            </a:extLst>
          </p:cNvPr>
          <p:cNvSpPr txBox="1"/>
          <p:nvPr/>
        </p:nvSpPr>
        <p:spPr>
          <a:xfrm>
            <a:off x="397738" y="2493105"/>
            <a:ext cx="4673992" cy="2604559"/>
          </a:xfrm>
          <a:prstGeom prst="rect">
            <a:avLst/>
          </a:prstGeom>
          <a:noFill/>
        </p:spPr>
        <p:txBody>
          <a:bodyPr wrap="square">
            <a:spAutoFit/>
          </a:bodyPr>
          <a:lstStyle/>
          <a:p>
            <a:pPr marL="169329" defTabSz="1219170">
              <a:lnSpc>
                <a:spcPct val="115000"/>
              </a:lnSpc>
              <a:spcBef>
                <a:spcPts val="800"/>
              </a:spcBef>
              <a:buClr>
                <a:srgbClr val="000000"/>
              </a:buClr>
              <a:buSzPts val="1600"/>
            </a:pPr>
            <a:r>
              <a:rPr lang="es-MX" sz="2400" dirty="0">
                <a:solidFill>
                  <a:srgbClr val="217DE3"/>
                </a:solidFill>
                <a:latin typeface="Arial" panose="020B0604020202020204" pitchFamily="34" charset="0"/>
                <a:cs typeface="Arial" panose="020B0604020202020204" pitchFamily="34" charset="0"/>
              </a:rPr>
              <a:t>Realizar un primer estudio que analice el efecto del </a:t>
            </a:r>
            <a:r>
              <a:rPr lang="es-MX" sz="2400" b="1" dirty="0">
                <a:solidFill>
                  <a:srgbClr val="217DE3"/>
                </a:solidFill>
                <a:latin typeface="Arial" panose="020B0604020202020204" pitchFamily="34" charset="0"/>
                <a:cs typeface="Arial" panose="020B0604020202020204" pitchFamily="34" charset="0"/>
              </a:rPr>
              <a:t>Festival, proyecto de la Fundación Teatro a Mil</a:t>
            </a:r>
            <a:r>
              <a:rPr lang="es-MX" sz="2400" dirty="0">
                <a:solidFill>
                  <a:srgbClr val="217DE3"/>
                </a:solidFill>
                <a:latin typeface="Arial" panose="020B0604020202020204" pitchFamily="34" charset="0"/>
                <a:cs typeface="Arial" panose="020B0604020202020204" pitchFamily="34" charset="0"/>
              </a:rPr>
              <a:t>, tanto en la audiencia como en la economía del país.</a:t>
            </a:r>
            <a:endParaRPr lang="es-ES" sz="2400" kern="0" dirty="0">
              <a:solidFill>
                <a:srgbClr val="217DE3"/>
              </a:solidFill>
              <a:latin typeface="Arial" panose="020B0604020202020204" pitchFamily="34" charset="0"/>
              <a:ea typeface="Libre Franklin"/>
              <a:cs typeface="Arial" panose="020B0604020202020204" pitchFamily="34" charset="0"/>
              <a:sym typeface="Libre Franklin"/>
            </a:endParaRPr>
          </a:p>
        </p:txBody>
      </p:sp>
      <p:sp>
        <p:nvSpPr>
          <p:cNvPr id="8" name="Marcador de número de diapositiva 1">
            <a:extLst>
              <a:ext uri="{FF2B5EF4-FFF2-40B4-BE49-F238E27FC236}">
                <a16:creationId xmlns:a16="http://schemas.microsoft.com/office/drawing/2014/main" id="{BD63CB22-BE1C-B4DB-E196-52D2905F1942}"/>
              </a:ext>
            </a:extLst>
          </p:cNvPr>
          <p:cNvSpPr>
            <a:spLocks noGrp="1"/>
          </p:cNvSpPr>
          <p:nvPr>
            <p:ph type="sldNum" sz="quarter" idx="12"/>
          </p:nvPr>
        </p:nvSpPr>
        <p:spPr>
          <a:xfrm>
            <a:off x="9333614" y="6513095"/>
            <a:ext cx="2743200" cy="365125"/>
          </a:xfrm>
        </p:spPr>
        <p:txBody>
          <a:bodyPr/>
          <a:lstStyle/>
          <a:p>
            <a:r>
              <a:rPr lang="es-CL" dirty="0">
                <a:solidFill>
                  <a:schemeClr val="bg1"/>
                </a:solidFill>
              </a:rPr>
              <a:t>3</a:t>
            </a:r>
          </a:p>
        </p:txBody>
      </p:sp>
      <p:sp>
        <p:nvSpPr>
          <p:cNvPr id="9" name="CuadroTexto 8">
            <a:extLst>
              <a:ext uri="{FF2B5EF4-FFF2-40B4-BE49-F238E27FC236}">
                <a16:creationId xmlns:a16="http://schemas.microsoft.com/office/drawing/2014/main" id="{FD14CA61-1DEB-4C78-A252-8A39F32F48B4}"/>
              </a:ext>
            </a:extLst>
          </p:cNvPr>
          <p:cNvSpPr txBox="1"/>
          <p:nvPr/>
        </p:nvSpPr>
        <p:spPr>
          <a:xfrm>
            <a:off x="6259822" y="1536371"/>
            <a:ext cx="4978792" cy="4328108"/>
          </a:xfrm>
          <a:prstGeom prst="rect">
            <a:avLst/>
          </a:prstGeom>
          <a:noFill/>
        </p:spPr>
        <p:txBody>
          <a:bodyPr wrap="square">
            <a:spAutoFit/>
          </a:bodyPr>
          <a:lstStyle/>
          <a:p>
            <a:pPr marL="626529" indent="-457200" defTabSz="1219170">
              <a:lnSpc>
                <a:spcPct val="115000"/>
              </a:lnSpc>
              <a:spcBef>
                <a:spcPts val="800"/>
              </a:spcBef>
              <a:buClr>
                <a:srgbClr val="000000"/>
              </a:buClr>
              <a:buSzPts val="1600"/>
              <a:buFont typeface="Courier New" panose="02070309020205020404" pitchFamily="49" charset="0"/>
              <a:buChar char="o"/>
            </a:pPr>
            <a:r>
              <a:rPr lang="es-MX" sz="2000" kern="0" dirty="0">
                <a:solidFill>
                  <a:schemeClr val="tx1">
                    <a:lumMod val="50000"/>
                    <a:lumOff val="50000"/>
                  </a:schemeClr>
                </a:solidFill>
                <a:latin typeface="Arial" panose="020B0604020202020204" pitchFamily="34" charset="0"/>
                <a:ea typeface="Libre Franklin"/>
                <a:cs typeface="Arial" panose="020B0604020202020204" pitchFamily="34" charset="0"/>
                <a:sym typeface="Libre Franklin"/>
              </a:rPr>
              <a:t>Identificar el bienestar generado por un espectáculo del Festival Teatro a Mil en sus espectadores</a:t>
            </a:r>
          </a:p>
          <a:p>
            <a:pPr marL="626529" indent="-457200" defTabSz="1219170">
              <a:lnSpc>
                <a:spcPct val="115000"/>
              </a:lnSpc>
              <a:spcBef>
                <a:spcPts val="800"/>
              </a:spcBef>
              <a:buClr>
                <a:srgbClr val="000000"/>
              </a:buClr>
              <a:buSzPts val="1600"/>
              <a:buFont typeface="Courier New" panose="02070309020205020404" pitchFamily="49" charset="0"/>
              <a:buChar char="o"/>
            </a:pPr>
            <a:r>
              <a:rPr lang="es-MX" sz="2000" kern="0" dirty="0">
                <a:solidFill>
                  <a:schemeClr val="tx1">
                    <a:lumMod val="50000"/>
                    <a:lumOff val="50000"/>
                  </a:schemeClr>
                </a:solidFill>
                <a:latin typeface="Arial" panose="020B0604020202020204" pitchFamily="34" charset="0"/>
                <a:ea typeface="Libre Franklin"/>
                <a:cs typeface="Arial" panose="020B0604020202020204" pitchFamily="34" charset="0"/>
                <a:sym typeface="Libre Franklin"/>
              </a:rPr>
              <a:t>Cuantificar el impacto en la economía del la Región Metropolitana del Festival Teatro a Mil </a:t>
            </a:r>
          </a:p>
          <a:p>
            <a:pPr marL="626529" indent="-457200" defTabSz="1219170">
              <a:lnSpc>
                <a:spcPct val="115000"/>
              </a:lnSpc>
              <a:spcBef>
                <a:spcPts val="800"/>
              </a:spcBef>
              <a:buClr>
                <a:srgbClr val="000000"/>
              </a:buClr>
              <a:buSzPts val="1600"/>
              <a:buFont typeface="Courier New" panose="02070309020205020404" pitchFamily="49" charset="0"/>
              <a:buChar char="o"/>
            </a:pPr>
            <a:r>
              <a:rPr lang="es-MX" sz="2000" kern="0" dirty="0">
                <a:solidFill>
                  <a:schemeClr val="tx1">
                    <a:lumMod val="50000"/>
                    <a:lumOff val="50000"/>
                  </a:schemeClr>
                </a:solidFill>
                <a:latin typeface="Arial" panose="020B0604020202020204" pitchFamily="34" charset="0"/>
                <a:ea typeface="Libre Franklin"/>
                <a:cs typeface="Arial" panose="020B0604020202020204" pitchFamily="34" charset="0"/>
                <a:sym typeface="Libre Franklin"/>
              </a:rPr>
              <a:t>Identificar la contribución al desarrollo económico local que genera el Festival Teatro a Mil</a:t>
            </a:r>
          </a:p>
          <a:p>
            <a:pPr marL="512229" indent="-342900" defTabSz="1219170">
              <a:lnSpc>
                <a:spcPct val="115000"/>
              </a:lnSpc>
              <a:spcBef>
                <a:spcPts val="800"/>
              </a:spcBef>
              <a:buClr>
                <a:srgbClr val="000000"/>
              </a:buClr>
              <a:buSzPts val="1600"/>
              <a:buFont typeface="Courier New" panose="02070309020205020404" pitchFamily="49" charset="0"/>
              <a:buChar char="o"/>
            </a:pPr>
            <a:endParaRPr lang="es-ES" sz="2400" kern="0" dirty="0">
              <a:solidFill>
                <a:schemeClr val="tx1">
                  <a:lumMod val="50000"/>
                  <a:lumOff val="50000"/>
                </a:schemeClr>
              </a:solidFill>
              <a:latin typeface="Arial" panose="020B0604020202020204" pitchFamily="34" charset="0"/>
              <a:ea typeface="Libre Franklin"/>
              <a:cs typeface="Arial" panose="020B0604020202020204" pitchFamily="34" charset="0"/>
              <a:sym typeface="Libre Franklin"/>
            </a:endParaRPr>
          </a:p>
        </p:txBody>
      </p:sp>
    </p:spTree>
    <p:extLst>
      <p:ext uri="{BB962C8B-B14F-4D97-AF65-F5344CB8AC3E}">
        <p14:creationId xmlns:p14="http://schemas.microsoft.com/office/powerpoint/2010/main" val="236403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Imagen 2" descr="Multitud de personas en una plaza&#10;&#10;Descripción generada automáticamente">
            <a:extLst>
              <a:ext uri="{FF2B5EF4-FFF2-40B4-BE49-F238E27FC236}">
                <a16:creationId xmlns:a16="http://schemas.microsoft.com/office/drawing/2014/main" id="{D1B46B4E-8D55-7045-A91B-69C2ECFE3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14" y="-1519614"/>
            <a:ext cx="14701668" cy="9791310"/>
          </a:xfrm>
          <a:prstGeom prst="rect">
            <a:avLst/>
          </a:prstGeom>
        </p:spPr>
      </p:pic>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Marcador de número de diapositiva 1">
            <a:extLst>
              <a:ext uri="{FF2B5EF4-FFF2-40B4-BE49-F238E27FC236}">
                <a16:creationId xmlns:a16="http://schemas.microsoft.com/office/drawing/2014/main" id="{BD63CB22-BE1C-B4DB-E196-52D2905F1942}"/>
              </a:ext>
            </a:extLst>
          </p:cNvPr>
          <p:cNvSpPr>
            <a:spLocks noGrp="1"/>
          </p:cNvSpPr>
          <p:nvPr>
            <p:ph type="sldNum" sz="quarter" idx="12"/>
          </p:nvPr>
        </p:nvSpPr>
        <p:spPr>
          <a:xfrm>
            <a:off x="9333614" y="6513095"/>
            <a:ext cx="2743200" cy="365125"/>
          </a:xfrm>
        </p:spPr>
        <p:txBody>
          <a:bodyPr/>
          <a:lstStyle/>
          <a:p>
            <a:r>
              <a:rPr lang="es-CL" dirty="0">
                <a:solidFill>
                  <a:schemeClr val="bg1"/>
                </a:solidFill>
              </a:rPr>
              <a:t>25</a:t>
            </a:r>
          </a:p>
        </p:txBody>
      </p:sp>
      <p:sp>
        <p:nvSpPr>
          <p:cNvPr id="9" name="Google Shape;113;p3">
            <a:extLst>
              <a:ext uri="{FF2B5EF4-FFF2-40B4-BE49-F238E27FC236}">
                <a16:creationId xmlns:a16="http://schemas.microsoft.com/office/drawing/2014/main" id="{131E70F5-C760-7F4E-90C9-87E7A3BBD88C}"/>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Conclusiones</a:t>
            </a:r>
            <a:endParaRPr lang="es-CL" dirty="0"/>
          </a:p>
        </p:txBody>
      </p:sp>
      <p:pic>
        <p:nvPicPr>
          <p:cNvPr id="13" name="Imagen 12" descr="Imagen que contiene Interfaz de usuario gráfica&#10;&#10;Descripción generada automáticamente">
            <a:extLst>
              <a:ext uri="{FF2B5EF4-FFF2-40B4-BE49-F238E27FC236}">
                <a16:creationId xmlns:a16="http://schemas.microsoft.com/office/drawing/2014/main" id="{CC8DE8AC-E3CD-F14B-8170-7497B055BF91}"/>
              </a:ext>
            </a:extLst>
          </p:cNvPr>
          <p:cNvPicPr>
            <a:picLocks noChangeAspect="1"/>
          </p:cNvPicPr>
          <p:nvPr/>
        </p:nvPicPr>
        <p:blipFill>
          <a:blip r:embed="rId4"/>
          <a:stretch>
            <a:fillRect/>
          </a:stretch>
        </p:blipFill>
        <p:spPr>
          <a:xfrm>
            <a:off x="747339" y="5780208"/>
            <a:ext cx="2091800" cy="382280"/>
          </a:xfrm>
          <a:prstGeom prst="rect">
            <a:avLst/>
          </a:prstGeom>
        </p:spPr>
      </p:pic>
      <p:sp>
        <p:nvSpPr>
          <p:cNvPr id="12" name="Rectángulo 11">
            <a:extLst>
              <a:ext uri="{FF2B5EF4-FFF2-40B4-BE49-F238E27FC236}">
                <a16:creationId xmlns:a16="http://schemas.microsoft.com/office/drawing/2014/main" id="{21244655-9E07-4BE7-945B-29F2210E6606}"/>
              </a:ext>
            </a:extLst>
          </p:cNvPr>
          <p:cNvSpPr/>
          <p:nvPr/>
        </p:nvSpPr>
        <p:spPr>
          <a:xfrm>
            <a:off x="5270949" y="722411"/>
            <a:ext cx="6055725" cy="3944839"/>
          </a:xfrm>
          <a:prstGeom prst="rect">
            <a:avLst/>
          </a:prstGeom>
          <a:solidFill>
            <a:srgbClr val="217D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CuadroTexto 1">
            <a:extLst>
              <a:ext uri="{FF2B5EF4-FFF2-40B4-BE49-F238E27FC236}">
                <a16:creationId xmlns:a16="http://schemas.microsoft.com/office/drawing/2014/main" id="{DA738AB9-4BB9-47BB-B3F2-D0674ED7F7B9}"/>
              </a:ext>
            </a:extLst>
          </p:cNvPr>
          <p:cNvSpPr txBox="1"/>
          <p:nvPr/>
        </p:nvSpPr>
        <p:spPr>
          <a:xfrm>
            <a:off x="5511407" y="959619"/>
            <a:ext cx="5579380" cy="3231654"/>
          </a:xfrm>
          <a:prstGeom prst="rect">
            <a:avLst/>
          </a:prstGeom>
          <a:noFill/>
        </p:spPr>
        <p:txBody>
          <a:bodyPr wrap="square" rtlCol="0">
            <a:spAutoFit/>
          </a:bodyPr>
          <a:lstStyle/>
          <a:p>
            <a:pPr marL="285750" indent="-285750" algn="just">
              <a:buFont typeface="Arial" panose="020B0604020202020204" pitchFamily="34" charset="0"/>
              <a:buChar char="•"/>
            </a:pPr>
            <a:r>
              <a:rPr lang="es-CL" sz="1700" kern="1200" dirty="0">
                <a:solidFill>
                  <a:schemeClr val="bg1"/>
                </a:solidFill>
                <a:latin typeface="Arial" panose="020B0604020202020204" pitchFamily="34" charset="0"/>
                <a:cs typeface="Arial" panose="020B0604020202020204" pitchFamily="34" charset="0"/>
              </a:rPr>
              <a:t>En sus 30 años de historia el Festival es una de las </a:t>
            </a:r>
            <a:r>
              <a:rPr lang="es-CL" sz="1700" b="1" kern="1200" dirty="0">
                <a:solidFill>
                  <a:schemeClr val="bg1"/>
                </a:solidFill>
                <a:latin typeface="Arial" panose="020B0604020202020204" pitchFamily="34" charset="0"/>
                <a:cs typeface="Arial" panose="020B0604020202020204" pitchFamily="34" charset="0"/>
              </a:rPr>
              <a:t>iniciativas culturales más importante del país</a:t>
            </a:r>
          </a:p>
          <a:p>
            <a:pPr marL="285750" indent="-285750" algn="just">
              <a:buFont typeface="Arial" panose="020B0604020202020204" pitchFamily="34" charset="0"/>
              <a:buChar char="•"/>
            </a:pPr>
            <a:endParaRPr lang="es-CL" sz="1700" b="1" kern="12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700" kern="1200" dirty="0">
                <a:solidFill>
                  <a:schemeClr val="bg1"/>
                </a:solidFill>
                <a:latin typeface="Arial" panose="020B0604020202020204" pitchFamily="34" charset="0"/>
                <a:cs typeface="Arial" panose="020B0604020202020204" pitchFamily="34" charset="0"/>
              </a:rPr>
              <a:t>En su eje de acceso es donde se evidencia de manera más clara la contribución del Festival, en un contexto </a:t>
            </a:r>
            <a:r>
              <a:rPr lang="es-CL" sz="1700" b="1" kern="1200" dirty="0">
                <a:solidFill>
                  <a:schemeClr val="bg1"/>
                </a:solidFill>
                <a:latin typeface="Arial" panose="020B0604020202020204" pitchFamily="34" charset="0"/>
                <a:cs typeface="Arial" panose="020B0604020202020204" pitchFamily="34" charset="0"/>
              </a:rPr>
              <a:t>donde la asistencia </a:t>
            </a:r>
            <a:r>
              <a:rPr lang="es-CL" sz="1700" b="1" dirty="0">
                <a:solidFill>
                  <a:schemeClr val="bg1"/>
                </a:solidFill>
                <a:latin typeface="Arial" panose="020B0604020202020204" pitchFamily="34" charset="0"/>
                <a:cs typeface="Arial" panose="020B0604020202020204" pitchFamily="34" charset="0"/>
              </a:rPr>
              <a:t>a</a:t>
            </a:r>
            <a:r>
              <a:rPr lang="es-CL" sz="1700" b="1" kern="1200" dirty="0">
                <a:solidFill>
                  <a:schemeClr val="bg1"/>
                </a:solidFill>
                <a:latin typeface="Arial" panose="020B0604020202020204" pitchFamily="34" charset="0"/>
                <a:cs typeface="Arial" panose="020B0604020202020204" pitchFamily="34" charset="0"/>
              </a:rPr>
              <a:t> espectáculos culturales sigue fuertemente mediada por los ingresos.</a:t>
            </a:r>
          </a:p>
          <a:p>
            <a:pPr marL="285750" indent="-285750" algn="just">
              <a:buFont typeface="Arial" panose="020B0604020202020204" pitchFamily="34" charset="0"/>
              <a:buChar char="•"/>
            </a:pPr>
            <a:endParaRPr lang="es-CL" sz="1700" b="1" kern="12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700" kern="1200" dirty="0">
                <a:solidFill>
                  <a:schemeClr val="bg1"/>
                </a:solidFill>
                <a:latin typeface="Arial" panose="020B0604020202020204" pitchFamily="34" charset="0"/>
                <a:cs typeface="Arial" panose="020B0604020202020204" pitchFamily="34" charset="0"/>
              </a:rPr>
              <a:t>Los resultados de la valoración contingente dan cuenta de la</a:t>
            </a:r>
            <a:r>
              <a:rPr lang="es-CL" sz="1700" b="1" kern="1200" dirty="0">
                <a:solidFill>
                  <a:schemeClr val="bg1"/>
                </a:solidFill>
                <a:latin typeface="Arial" panose="020B0604020202020204" pitchFamily="34" charset="0"/>
                <a:cs typeface="Arial" panose="020B0604020202020204" pitchFamily="34" charset="0"/>
              </a:rPr>
              <a:t> alta apreciación que tiene la audiencia por los espectáculos</a:t>
            </a:r>
            <a:r>
              <a:rPr lang="es-CL" sz="1700" kern="1200" dirty="0">
                <a:solidFill>
                  <a:schemeClr val="bg1"/>
                </a:solidFill>
                <a:latin typeface="Arial" panose="020B0604020202020204" pitchFamily="34" charset="0"/>
                <a:cs typeface="Arial" panose="020B0604020202020204" pitchFamily="34" charset="0"/>
              </a:rPr>
              <a:t>. </a:t>
            </a:r>
            <a:endParaRPr lang="es-CL" dirty="0"/>
          </a:p>
        </p:txBody>
      </p:sp>
    </p:spTree>
    <p:extLst>
      <p:ext uri="{BB962C8B-B14F-4D97-AF65-F5344CB8AC3E}">
        <p14:creationId xmlns:p14="http://schemas.microsoft.com/office/powerpoint/2010/main" val="3964964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Imagen 2" descr="Un grupo de vacas en el aire&#10;&#10;Descripción generada automáticamente con confianza baja">
            <a:extLst>
              <a:ext uri="{FF2B5EF4-FFF2-40B4-BE49-F238E27FC236}">
                <a16:creationId xmlns:a16="http://schemas.microsoft.com/office/drawing/2014/main" id="{657F10F3-5B55-AB48-B3F0-471146BF9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79" y="-1791111"/>
            <a:ext cx="14178455" cy="9791310"/>
          </a:xfrm>
          <a:prstGeom prst="rect">
            <a:avLst/>
          </a:prstGeom>
        </p:spPr>
      </p:pic>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Marcador de número de diapositiva 1">
            <a:extLst>
              <a:ext uri="{FF2B5EF4-FFF2-40B4-BE49-F238E27FC236}">
                <a16:creationId xmlns:a16="http://schemas.microsoft.com/office/drawing/2014/main" id="{BD63CB22-BE1C-B4DB-E196-52D2905F1942}"/>
              </a:ext>
            </a:extLst>
          </p:cNvPr>
          <p:cNvSpPr>
            <a:spLocks noGrp="1"/>
          </p:cNvSpPr>
          <p:nvPr>
            <p:ph type="sldNum" sz="quarter" idx="12"/>
          </p:nvPr>
        </p:nvSpPr>
        <p:spPr>
          <a:xfrm>
            <a:off x="9333614" y="6513095"/>
            <a:ext cx="2743200" cy="365125"/>
          </a:xfrm>
        </p:spPr>
        <p:txBody>
          <a:bodyPr/>
          <a:lstStyle/>
          <a:p>
            <a:r>
              <a:rPr lang="es-CL" dirty="0">
                <a:solidFill>
                  <a:schemeClr val="bg1"/>
                </a:solidFill>
              </a:rPr>
              <a:t>26</a:t>
            </a:r>
          </a:p>
        </p:txBody>
      </p:sp>
      <p:sp>
        <p:nvSpPr>
          <p:cNvPr id="10" name="Google Shape;113;p3">
            <a:extLst>
              <a:ext uri="{FF2B5EF4-FFF2-40B4-BE49-F238E27FC236}">
                <a16:creationId xmlns:a16="http://schemas.microsoft.com/office/drawing/2014/main" id="{E4EA4D59-1250-1A41-A2E5-47CFBE3BEF7B}"/>
              </a:ext>
            </a:extLst>
          </p:cNvPr>
          <p:cNvSpPr txBox="1"/>
          <p:nvPr/>
        </p:nvSpPr>
        <p:spPr>
          <a:xfrm>
            <a:off x="477520" y="572003"/>
            <a:ext cx="2631439" cy="1289731"/>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Desafíos</a:t>
            </a:r>
            <a:endParaRPr lang="es-CL" dirty="0"/>
          </a:p>
        </p:txBody>
      </p:sp>
      <p:pic>
        <p:nvPicPr>
          <p:cNvPr id="12" name="Imagen 11" descr="Imagen que contiene Interfaz de usuario gráfica&#10;&#10;Descripción generada automáticamente">
            <a:extLst>
              <a:ext uri="{FF2B5EF4-FFF2-40B4-BE49-F238E27FC236}">
                <a16:creationId xmlns:a16="http://schemas.microsoft.com/office/drawing/2014/main" id="{71C778D2-A4B0-3941-9D54-962FD6442072}"/>
              </a:ext>
            </a:extLst>
          </p:cNvPr>
          <p:cNvPicPr>
            <a:picLocks noChangeAspect="1"/>
          </p:cNvPicPr>
          <p:nvPr/>
        </p:nvPicPr>
        <p:blipFill>
          <a:blip r:embed="rId4"/>
          <a:stretch>
            <a:fillRect/>
          </a:stretch>
        </p:blipFill>
        <p:spPr>
          <a:xfrm>
            <a:off x="747339" y="5780208"/>
            <a:ext cx="2091800" cy="382280"/>
          </a:xfrm>
          <a:prstGeom prst="rect">
            <a:avLst/>
          </a:prstGeom>
        </p:spPr>
      </p:pic>
      <p:sp>
        <p:nvSpPr>
          <p:cNvPr id="13" name="Rectángulo 12">
            <a:extLst>
              <a:ext uri="{FF2B5EF4-FFF2-40B4-BE49-F238E27FC236}">
                <a16:creationId xmlns:a16="http://schemas.microsoft.com/office/drawing/2014/main" id="{640B79CB-D9E9-4651-9D76-429D16A99FBD}"/>
              </a:ext>
            </a:extLst>
          </p:cNvPr>
          <p:cNvSpPr/>
          <p:nvPr/>
        </p:nvSpPr>
        <p:spPr>
          <a:xfrm>
            <a:off x="5253687" y="751906"/>
            <a:ext cx="6055725" cy="4321519"/>
          </a:xfrm>
          <a:prstGeom prst="rect">
            <a:avLst/>
          </a:prstGeom>
          <a:solidFill>
            <a:srgbClr val="217D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13">
            <a:extLst>
              <a:ext uri="{FF2B5EF4-FFF2-40B4-BE49-F238E27FC236}">
                <a16:creationId xmlns:a16="http://schemas.microsoft.com/office/drawing/2014/main" id="{BCBB9279-A4C9-42A6-882E-91BD821AC9D4}"/>
              </a:ext>
            </a:extLst>
          </p:cNvPr>
          <p:cNvSpPr txBox="1"/>
          <p:nvPr/>
        </p:nvSpPr>
        <p:spPr>
          <a:xfrm>
            <a:off x="5494145" y="1136595"/>
            <a:ext cx="5538045" cy="3770263"/>
          </a:xfrm>
          <a:prstGeom prst="rect">
            <a:avLst/>
          </a:prstGeom>
          <a:noFill/>
        </p:spPr>
        <p:txBody>
          <a:bodyPr wrap="square" rtlCol="0">
            <a:spAutoFit/>
          </a:bodyPr>
          <a:lstStyle/>
          <a:p>
            <a:pPr marL="285750" indent="-285750" algn="just">
              <a:buFont typeface="Arial" panose="020B0604020202020204" pitchFamily="34" charset="0"/>
              <a:buChar char="•"/>
            </a:pPr>
            <a:r>
              <a:rPr lang="es-MX" sz="1700" kern="1200" dirty="0">
                <a:solidFill>
                  <a:schemeClr val="bg1"/>
                </a:solidFill>
                <a:latin typeface="Arial" panose="020B0604020202020204" pitchFamily="34" charset="0"/>
                <a:cs typeface="Arial" panose="020B0604020202020204" pitchFamily="34" charset="0"/>
              </a:rPr>
              <a:t>Mayor posicionamiento de los ejes de formación, circulación y creación, para lo cual el fomento de la creación artística regional es clave, tal como se ha hecho con “Territorios Creativos”.</a:t>
            </a:r>
          </a:p>
          <a:p>
            <a:pPr algn="just"/>
            <a:endParaRPr lang="es-MX" sz="1700" kern="12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700" kern="1200" dirty="0">
                <a:solidFill>
                  <a:schemeClr val="bg1"/>
                </a:solidFill>
                <a:latin typeface="Arial" panose="020B0604020202020204" pitchFamily="34" charset="0"/>
                <a:cs typeface="Arial" panose="020B0604020202020204" pitchFamily="34" charset="0"/>
              </a:rPr>
              <a:t>Delinear una acción planificada e intencionada que incremente el impacto económico del Festival y su arrastre en la economía local.</a:t>
            </a:r>
          </a:p>
          <a:p>
            <a:pPr marL="285750" indent="-285750" algn="just">
              <a:buFont typeface="Arial" panose="020B0604020202020204" pitchFamily="34" charset="0"/>
              <a:buChar char="•"/>
            </a:pPr>
            <a:endParaRPr lang="es-MX" sz="1700" kern="12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700" kern="1200" dirty="0">
                <a:solidFill>
                  <a:schemeClr val="bg1"/>
                </a:solidFill>
                <a:latin typeface="Arial" panose="020B0604020202020204" pitchFamily="34" charset="0"/>
                <a:cs typeface="Arial" panose="020B0604020202020204" pitchFamily="34" charset="0"/>
              </a:rPr>
              <a:t>Seguir potenciando la articulación con distintos espacios culturales, especialmente aquellos alojados en municipios, de modo de aumentar la apropiación territorial que produce el Festival.</a:t>
            </a:r>
            <a:endParaRPr lang="es-CL" sz="1700" b="1" kern="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L" dirty="0"/>
          </a:p>
        </p:txBody>
      </p:sp>
    </p:spTree>
    <p:extLst>
      <p:ext uri="{BB962C8B-B14F-4D97-AF65-F5344CB8AC3E}">
        <p14:creationId xmlns:p14="http://schemas.microsoft.com/office/powerpoint/2010/main" val="2178600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0" name="Google Shape;92;p1">
            <a:extLst>
              <a:ext uri="{FF2B5EF4-FFF2-40B4-BE49-F238E27FC236}">
                <a16:creationId xmlns:a16="http://schemas.microsoft.com/office/drawing/2014/main" id="{25ECB6D6-3868-F94C-88B4-6CB8FDCE32B6}"/>
              </a:ext>
            </a:extLst>
          </p:cNvPr>
          <p:cNvSpPr/>
          <p:nvPr/>
        </p:nvSpPr>
        <p:spPr>
          <a:xfrm rot="-5400000">
            <a:off x="2995439" y="-2338559"/>
            <a:ext cx="6219526" cy="1148378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3FD4CB2A-35CB-6F48-91CA-DBFF399CACC0}"/>
              </a:ext>
            </a:extLst>
          </p:cNvPr>
          <p:cNvPicPr>
            <a:picLocks noChangeAspect="1"/>
          </p:cNvPicPr>
          <p:nvPr/>
        </p:nvPicPr>
        <p:blipFill>
          <a:blip r:embed="rId3"/>
          <a:stretch>
            <a:fillRect/>
          </a:stretch>
        </p:blipFill>
        <p:spPr>
          <a:xfrm>
            <a:off x="8387014" y="944503"/>
            <a:ext cx="2716414" cy="496429"/>
          </a:xfrm>
          <a:prstGeom prst="rect">
            <a:avLst/>
          </a:prstGeom>
        </p:spPr>
      </p:pic>
      <p:sp>
        <p:nvSpPr>
          <p:cNvPr id="6" name="Título 2">
            <a:extLst>
              <a:ext uri="{FF2B5EF4-FFF2-40B4-BE49-F238E27FC236}">
                <a16:creationId xmlns:a16="http://schemas.microsoft.com/office/drawing/2014/main" id="{C9A54656-D3D9-4044-802A-A1D965C12791}"/>
              </a:ext>
            </a:extLst>
          </p:cNvPr>
          <p:cNvSpPr txBox="1">
            <a:spLocks/>
          </p:cNvSpPr>
          <p:nvPr/>
        </p:nvSpPr>
        <p:spPr>
          <a:xfrm>
            <a:off x="832900" y="4408089"/>
            <a:ext cx="5628860" cy="2006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2000" b="1" dirty="0">
                <a:solidFill>
                  <a:schemeClr val="bg1"/>
                </a:solidFill>
                <a:latin typeface="Arial" panose="020B0604020202020204" pitchFamily="34" charset="0"/>
                <a:ea typeface="+mn-ea"/>
                <a:cs typeface="Arial" panose="020B0604020202020204" pitchFamily="34" charset="0"/>
              </a:rPr>
              <a:t>Resultados del Festival Internacional Teatro a Mil en el bienestar social y la economía</a:t>
            </a:r>
          </a:p>
        </p:txBody>
      </p:sp>
      <p:cxnSp>
        <p:nvCxnSpPr>
          <p:cNvPr id="7" name="Conector recto 6">
            <a:extLst>
              <a:ext uri="{FF2B5EF4-FFF2-40B4-BE49-F238E27FC236}">
                <a16:creationId xmlns:a16="http://schemas.microsoft.com/office/drawing/2014/main" id="{EBE2E99C-536B-8047-8D95-3A38B42ACF9D}"/>
              </a:ext>
            </a:extLst>
          </p:cNvPr>
          <p:cNvCxnSpPr>
            <a:cxnSpLocks/>
          </p:cNvCxnSpPr>
          <p:nvPr/>
        </p:nvCxnSpPr>
        <p:spPr>
          <a:xfrm>
            <a:off x="907940" y="5851796"/>
            <a:ext cx="4527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2">
            <a:extLst>
              <a:ext uri="{FF2B5EF4-FFF2-40B4-BE49-F238E27FC236}">
                <a16:creationId xmlns:a16="http://schemas.microsoft.com/office/drawing/2014/main" id="{3033875D-BC20-EE43-AA17-A56AE1F6AB96}"/>
              </a:ext>
            </a:extLst>
          </p:cNvPr>
          <p:cNvSpPr txBox="1">
            <a:spLocks/>
          </p:cNvSpPr>
          <p:nvPr/>
        </p:nvSpPr>
        <p:spPr>
          <a:xfrm>
            <a:off x="907940" y="2576454"/>
            <a:ext cx="7538877" cy="9924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4000" b="1" dirty="0">
                <a:solidFill>
                  <a:schemeClr val="bg1"/>
                </a:solidFill>
                <a:latin typeface="Arial" panose="020B0604020202020204" pitchFamily="34" charset="0"/>
                <a:ea typeface="+mn-ea"/>
                <a:cs typeface="Arial" panose="020B0604020202020204" pitchFamily="34" charset="0"/>
              </a:rPr>
              <a:t>Gracias</a:t>
            </a:r>
            <a:endParaRPr lang="es-CL" sz="3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23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8;p1">
            <a:extLst>
              <a:ext uri="{FF2B5EF4-FFF2-40B4-BE49-F238E27FC236}">
                <a16:creationId xmlns:a16="http://schemas.microsoft.com/office/drawing/2014/main" id="{220F20F8-F611-374E-8548-CB028C363D0E}"/>
              </a:ext>
            </a:extLst>
          </p:cNvPr>
          <p:cNvSpPr/>
          <p:nvPr/>
        </p:nvSpPr>
        <p:spPr>
          <a:xfrm>
            <a:off x="0" y="6513095"/>
            <a:ext cx="12192000" cy="34490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90;p1">
            <a:extLst>
              <a:ext uri="{FF2B5EF4-FFF2-40B4-BE49-F238E27FC236}">
                <a16:creationId xmlns:a16="http://schemas.microsoft.com/office/drawing/2014/main" id="{514AB106-168B-C54C-9A12-16A2A63104F9}"/>
              </a:ext>
            </a:extLst>
          </p:cNvPr>
          <p:cNvSpPr/>
          <p:nvPr/>
        </p:nvSpPr>
        <p:spPr>
          <a:xfrm>
            <a:off x="106696" y="-51334"/>
            <a:ext cx="12085304" cy="34490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91;p1">
            <a:extLst>
              <a:ext uri="{FF2B5EF4-FFF2-40B4-BE49-F238E27FC236}">
                <a16:creationId xmlns:a16="http://schemas.microsoft.com/office/drawing/2014/main" id="{9BB422B5-BAB8-234B-B6CE-B12583E248A1}"/>
              </a:ext>
            </a:extLst>
          </p:cNvPr>
          <p:cNvSpPr/>
          <p:nvPr/>
        </p:nvSpPr>
        <p:spPr>
          <a:xfrm rot="-5400000">
            <a:off x="-3276200" y="3224863"/>
            <a:ext cx="6909337" cy="356937"/>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92;p1">
            <a:extLst>
              <a:ext uri="{FF2B5EF4-FFF2-40B4-BE49-F238E27FC236}">
                <a16:creationId xmlns:a16="http://schemas.microsoft.com/office/drawing/2014/main" id="{0F52CF2A-1DE7-694F-8399-F3F05351A332}"/>
              </a:ext>
            </a:extLst>
          </p:cNvPr>
          <p:cNvSpPr/>
          <p:nvPr/>
        </p:nvSpPr>
        <p:spPr>
          <a:xfrm rot="-5400000">
            <a:off x="8558441" y="3282215"/>
            <a:ext cx="6909335" cy="344906"/>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 name="Grupo 7">
            <a:extLst>
              <a:ext uri="{FF2B5EF4-FFF2-40B4-BE49-F238E27FC236}">
                <a16:creationId xmlns:a16="http://schemas.microsoft.com/office/drawing/2014/main" id="{D541611D-6CA6-7245-8755-8E684CF46C71}"/>
              </a:ext>
            </a:extLst>
          </p:cNvPr>
          <p:cNvGrpSpPr/>
          <p:nvPr/>
        </p:nvGrpSpPr>
        <p:grpSpPr>
          <a:xfrm>
            <a:off x="1004930" y="2957632"/>
            <a:ext cx="5540256" cy="3125278"/>
            <a:chOff x="7180443" y="2891371"/>
            <a:chExt cx="5540256" cy="3125278"/>
          </a:xfrm>
        </p:grpSpPr>
        <p:sp>
          <p:nvSpPr>
            <p:cNvPr id="9" name="TextBox 8">
              <a:extLst>
                <a:ext uri="{FF2B5EF4-FFF2-40B4-BE49-F238E27FC236}">
                  <a16:creationId xmlns:a16="http://schemas.microsoft.com/office/drawing/2014/main" id="{04A2EFF0-2249-124F-AEF2-C33DD9EDEA2C}"/>
                </a:ext>
              </a:extLst>
            </p:cNvPr>
            <p:cNvSpPr txBox="1"/>
            <p:nvPr/>
          </p:nvSpPr>
          <p:spPr>
            <a:xfrm>
              <a:off x="7491693" y="5007137"/>
              <a:ext cx="4771806" cy="313932"/>
            </a:xfrm>
            <a:prstGeom prst="rect">
              <a:avLst/>
            </a:prstGeom>
          </p:spPr>
          <p:txBody>
            <a:bodyPr wrap="square" lIns="0" tIns="0" rIns="0" bIns="0" rtlCol="0" anchor="t">
              <a:spAutoFit/>
            </a:bodyPr>
            <a:lstStyle/>
            <a:p>
              <a:pPr>
                <a:lnSpc>
                  <a:spcPts val="2879"/>
                </a:lnSpc>
              </a:pPr>
              <a:r>
                <a:rPr lang="en-US" sz="1100" dirty="0">
                  <a:solidFill>
                    <a:srgbClr val="53565A"/>
                  </a:solidFill>
                  <a:latin typeface="Arial" panose="020B0604020202020204" pitchFamily="34" charset="0"/>
                  <a:cs typeface="Arial" panose="020B0604020202020204" pitchFamily="34" charset="0"/>
                </a:rPr>
                <a:t>@</a:t>
              </a:r>
              <a:r>
                <a:rPr lang="en-US" sz="1100" dirty="0" err="1">
                  <a:solidFill>
                    <a:srgbClr val="53565A"/>
                  </a:solidFill>
                  <a:latin typeface="Arial" panose="020B0604020202020204" pitchFamily="34" charset="0"/>
                  <a:cs typeface="Arial" panose="020B0604020202020204" pitchFamily="34" charset="0"/>
                </a:rPr>
                <a:t>centrodepoliticaspublicasuc</a:t>
              </a:r>
              <a:endParaRPr lang="en-US" sz="1100" dirty="0">
                <a:solidFill>
                  <a:srgbClr val="53565A"/>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3A0766-D555-B541-9552-A8033F21532D}"/>
                </a:ext>
              </a:extLst>
            </p:cNvPr>
            <p:cNvSpPr txBox="1"/>
            <p:nvPr/>
          </p:nvSpPr>
          <p:spPr>
            <a:xfrm>
              <a:off x="7180445" y="3354470"/>
              <a:ext cx="4295940" cy="677108"/>
            </a:xfrm>
            <a:prstGeom prst="rect">
              <a:avLst/>
            </a:prstGeom>
          </p:spPr>
          <p:txBody>
            <a:bodyPr wrap="square" lIns="0" tIns="0" rIns="0" bIns="0" rtlCol="0" anchor="t">
              <a:spAutoFit/>
            </a:bodyPr>
            <a:lstStyle/>
            <a:p>
              <a:r>
                <a:rPr lang="en-US" sz="1100" b="1" dirty="0">
                  <a:solidFill>
                    <a:srgbClr val="53565A"/>
                  </a:solidFill>
                  <a:latin typeface="Roboto Bold"/>
                </a:rPr>
                <a:t>Casa Central UC</a:t>
              </a:r>
            </a:p>
            <a:p>
              <a:r>
                <a:rPr lang="en-US" sz="1100" dirty="0" err="1">
                  <a:solidFill>
                    <a:srgbClr val="53565A"/>
                  </a:solidFill>
                  <a:latin typeface="Arial" panose="020B0604020202020204" pitchFamily="34" charset="0"/>
                  <a:cs typeface="Arial" panose="020B0604020202020204" pitchFamily="34" charset="0"/>
                </a:rPr>
                <a:t>Avda</a:t>
              </a:r>
              <a:r>
                <a:rPr lang="en-US" sz="1100" dirty="0">
                  <a:solidFill>
                    <a:srgbClr val="53565A"/>
                  </a:solidFill>
                  <a:latin typeface="Arial" panose="020B0604020202020204" pitchFamily="34" charset="0"/>
                  <a:cs typeface="Arial" panose="020B0604020202020204" pitchFamily="34" charset="0"/>
                </a:rPr>
                <a:t>. </a:t>
              </a:r>
              <a:r>
                <a:rPr lang="en-US" sz="1100" dirty="0" err="1">
                  <a:solidFill>
                    <a:srgbClr val="53565A"/>
                  </a:solidFill>
                  <a:latin typeface="Arial" panose="020B0604020202020204" pitchFamily="34" charset="0"/>
                  <a:cs typeface="Arial" panose="020B0604020202020204" pitchFamily="34" charset="0"/>
                </a:rPr>
                <a:t>Libertador</a:t>
              </a:r>
              <a:r>
                <a:rPr lang="en-US" sz="1100" dirty="0">
                  <a:solidFill>
                    <a:srgbClr val="53565A"/>
                  </a:solidFill>
                  <a:latin typeface="Arial" panose="020B0604020202020204" pitchFamily="34" charset="0"/>
                  <a:cs typeface="Arial" panose="020B0604020202020204" pitchFamily="34" charset="0"/>
                </a:rPr>
                <a:t> Bernardo O'Higgins 340, </a:t>
              </a:r>
              <a:r>
                <a:rPr lang="en-US" sz="1100" dirty="0" err="1">
                  <a:solidFill>
                    <a:srgbClr val="53565A"/>
                  </a:solidFill>
                  <a:latin typeface="Arial" panose="020B0604020202020204" pitchFamily="34" charset="0"/>
                  <a:cs typeface="Arial" panose="020B0604020202020204" pitchFamily="34" charset="0"/>
                </a:rPr>
                <a:t>piso</a:t>
              </a:r>
              <a:r>
                <a:rPr lang="en-US" sz="1100" dirty="0">
                  <a:solidFill>
                    <a:srgbClr val="53565A"/>
                  </a:solidFill>
                  <a:latin typeface="Arial" panose="020B0604020202020204" pitchFamily="34" charset="0"/>
                  <a:cs typeface="Arial" panose="020B0604020202020204" pitchFamily="34" charset="0"/>
                </a:rPr>
                <a:t> 3.</a:t>
              </a:r>
            </a:p>
            <a:p>
              <a:r>
                <a:rPr lang="en-US" sz="1100" dirty="0">
                  <a:solidFill>
                    <a:srgbClr val="53565A"/>
                  </a:solidFill>
                  <a:latin typeface="Arial" panose="020B0604020202020204" pitchFamily="34" charset="0"/>
                  <a:cs typeface="Arial" panose="020B0604020202020204" pitchFamily="34" charset="0"/>
                </a:rPr>
                <a:t>Santiago, Chile</a:t>
              </a:r>
            </a:p>
            <a:p>
              <a:r>
                <a:rPr lang="en-US" sz="1100" dirty="0" err="1">
                  <a:solidFill>
                    <a:srgbClr val="53565A"/>
                  </a:solidFill>
                  <a:latin typeface="Arial" panose="020B0604020202020204" pitchFamily="34" charset="0"/>
                  <a:cs typeface="Arial" panose="020B0604020202020204" pitchFamily="34" charset="0"/>
                </a:rPr>
                <a:t>Teléfono</a:t>
              </a:r>
              <a:r>
                <a:rPr lang="en-US" sz="1100" dirty="0">
                  <a:solidFill>
                    <a:srgbClr val="53565A"/>
                  </a:solidFill>
                  <a:latin typeface="Arial" panose="020B0604020202020204" pitchFamily="34" charset="0"/>
                  <a:cs typeface="Arial" panose="020B0604020202020204" pitchFamily="34" charset="0"/>
                </a:rPr>
                <a:t> (56) 22354 6637</a:t>
              </a:r>
            </a:p>
          </p:txBody>
        </p:sp>
        <p:sp>
          <p:nvSpPr>
            <p:cNvPr id="11" name="TextBox 10">
              <a:extLst>
                <a:ext uri="{FF2B5EF4-FFF2-40B4-BE49-F238E27FC236}">
                  <a16:creationId xmlns:a16="http://schemas.microsoft.com/office/drawing/2014/main" id="{9396EC8F-17D3-5541-AAB1-945AFE44A8E7}"/>
                </a:ext>
              </a:extLst>
            </p:cNvPr>
            <p:cNvSpPr txBox="1"/>
            <p:nvPr/>
          </p:nvSpPr>
          <p:spPr>
            <a:xfrm>
              <a:off x="7180443" y="4180005"/>
              <a:ext cx="5540256" cy="677108"/>
            </a:xfrm>
            <a:prstGeom prst="rect">
              <a:avLst/>
            </a:prstGeom>
          </p:spPr>
          <p:txBody>
            <a:bodyPr wrap="square" lIns="0" tIns="0" rIns="0" bIns="0" rtlCol="0" anchor="t">
              <a:spAutoFit/>
            </a:bodyPr>
            <a:lstStyle/>
            <a:p>
              <a:r>
                <a:rPr lang="en-US" sz="1100" b="1" dirty="0" err="1">
                  <a:solidFill>
                    <a:srgbClr val="53565A"/>
                  </a:solidFill>
                  <a:latin typeface="Arial" panose="020B0604020202020204" pitchFamily="34" charset="0"/>
                  <a:cs typeface="Arial" panose="020B0604020202020204" pitchFamily="34" charset="0"/>
                </a:rPr>
                <a:t>Edificio</a:t>
              </a:r>
              <a:r>
                <a:rPr lang="en-US" sz="1100" b="1" dirty="0">
                  <a:solidFill>
                    <a:srgbClr val="53565A"/>
                  </a:solidFill>
                  <a:latin typeface="Arial" panose="020B0604020202020204" pitchFamily="34" charset="0"/>
                  <a:cs typeface="Arial" panose="020B0604020202020204" pitchFamily="34" charset="0"/>
                </a:rPr>
                <a:t> Patio Alameda UC</a:t>
              </a:r>
            </a:p>
            <a:p>
              <a:r>
                <a:rPr lang="en-US" sz="1100" dirty="0" err="1">
                  <a:solidFill>
                    <a:srgbClr val="53565A"/>
                  </a:solidFill>
                  <a:latin typeface="Arial" panose="020B0604020202020204" pitchFamily="34" charset="0"/>
                  <a:cs typeface="Arial" panose="020B0604020202020204" pitchFamily="34" charset="0"/>
                </a:rPr>
                <a:t>Avda</a:t>
              </a:r>
              <a:r>
                <a:rPr lang="en-US" sz="1100" dirty="0">
                  <a:solidFill>
                    <a:srgbClr val="53565A"/>
                  </a:solidFill>
                  <a:latin typeface="Arial" panose="020B0604020202020204" pitchFamily="34" charset="0"/>
                  <a:cs typeface="Arial" panose="020B0604020202020204" pitchFamily="34" charset="0"/>
                </a:rPr>
                <a:t>. </a:t>
              </a:r>
              <a:r>
                <a:rPr lang="en-US" sz="1100" dirty="0" err="1">
                  <a:solidFill>
                    <a:srgbClr val="53565A"/>
                  </a:solidFill>
                  <a:latin typeface="Arial" panose="020B0604020202020204" pitchFamily="34" charset="0"/>
                  <a:cs typeface="Arial" panose="020B0604020202020204" pitchFamily="34" charset="0"/>
                </a:rPr>
                <a:t>Libertador</a:t>
              </a:r>
              <a:r>
                <a:rPr lang="en-US" sz="1100" dirty="0">
                  <a:solidFill>
                    <a:srgbClr val="53565A"/>
                  </a:solidFill>
                  <a:latin typeface="Arial" panose="020B0604020202020204" pitchFamily="34" charset="0"/>
                  <a:cs typeface="Arial" panose="020B0604020202020204" pitchFamily="34" charset="0"/>
                </a:rPr>
                <a:t> Bernardo O'Higgins 440, </a:t>
              </a:r>
              <a:r>
                <a:rPr lang="en-US" sz="1100" dirty="0" err="1">
                  <a:solidFill>
                    <a:srgbClr val="53565A"/>
                  </a:solidFill>
                  <a:latin typeface="Arial" panose="020B0604020202020204" pitchFamily="34" charset="0"/>
                  <a:cs typeface="Arial" panose="020B0604020202020204" pitchFamily="34" charset="0"/>
                </a:rPr>
                <a:t>piso</a:t>
              </a:r>
              <a:r>
                <a:rPr lang="en-US" sz="1100" dirty="0">
                  <a:solidFill>
                    <a:srgbClr val="53565A"/>
                  </a:solidFill>
                  <a:latin typeface="Arial" panose="020B0604020202020204" pitchFamily="34" charset="0"/>
                  <a:cs typeface="Arial" panose="020B0604020202020204" pitchFamily="34" charset="0"/>
                </a:rPr>
                <a:t> 12.</a:t>
              </a:r>
            </a:p>
            <a:p>
              <a:r>
                <a:rPr lang="en-US" sz="1100" dirty="0">
                  <a:solidFill>
                    <a:srgbClr val="53565A"/>
                  </a:solidFill>
                  <a:latin typeface="Arial" panose="020B0604020202020204" pitchFamily="34" charset="0"/>
                  <a:cs typeface="Arial" panose="020B0604020202020204" pitchFamily="34" charset="0"/>
                </a:rPr>
                <a:t>Santiago, Chile</a:t>
              </a:r>
            </a:p>
            <a:p>
              <a:r>
                <a:rPr lang="en-US" sz="1100" dirty="0" err="1">
                  <a:solidFill>
                    <a:srgbClr val="53565A"/>
                  </a:solidFill>
                  <a:latin typeface="Arial" panose="020B0604020202020204" pitchFamily="34" charset="0"/>
                  <a:cs typeface="Arial" panose="020B0604020202020204" pitchFamily="34" charset="0"/>
                </a:rPr>
                <a:t>Teléfono</a:t>
              </a:r>
              <a:r>
                <a:rPr lang="en-US" sz="1100" dirty="0">
                  <a:solidFill>
                    <a:srgbClr val="53565A"/>
                  </a:solidFill>
                  <a:latin typeface="Arial" panose="020B0604020202020204" pitchFamily="34" charset="0"/>
                  <a:cs typeface="Arial" panose="020B0604020202020204" pitchFamily="34" charset="0"/>
                </a:rPr>
                <a:t> (56) 22354 5658</a:t>
              </a:r>
            </a:p>
          </p:txBody>
        </p:sp>
        <p:grpSp>
          <p:nvGrpSpPr>
            <p:cNvPr id="12" name="Grupo 11">
              <a:extLst>
                <a:ext uri="{FF2B5EF4-FFF2-40B4-BE49-F238E27FC236}">
                  <a16:creationId xmlns:a16="http://schemas.microsoft.com/office/drawing/2014/main" id="{E0DF6138-888F-7948-B4B3-D485460C8985}"/>
                </a:ext>
              </a:extLst>
            </p:cNvPr>
            <p:cNvGrpSpPr/>
            <p:nvPr/>
          </p:nvGrpSpPr>
          <p:grpSpPr>
            <a:xfrm>
              <a:off x="7180443" y="2891371"/>
              <a:ext cx="4168656" cy="3125278"/>
              <a:chOff x="7180443" y="2891371"/>
              <a:chExt cx="4168656" cy="3125278"/>
            </a:xfrm>
          </p:grpSpPr>
          <p:pic>
            <p:nvPicPr>
              <p:cNvPr id="13" name="Picture 2">
                <a:extLst>
                  <a:ext uri="{FF2B5EF4-FFF2-40B4-BE49-F238E27FC236}">
                    <a16:creationId xmlns:a16="http://schemas.microsoft.com/office/drawing/2014/main" id="{73DC5598-574D-1E42-9C66-A778106DC5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80444" y="5247069"/>
                <a:ext cx="311251" cy="311251"/>
              </a:xfrm>
              <a:prstGeom prst="rect">
                <a:avLst/>
              </a:prstGeom>
            </p:spPr>
          </p:pic>
          <p:pic>
            <p:nvPicPr>
              <p:cNvPr id="14" name="Picture 3">
                <a:extLst>
                  <a:ext uri="{FF2B5EF4-FFF2-40B4-BE49-F238E27FC236}">
                    <a16:creationId xmlns:a16="http://schemas.microsoft.com/office/drawing/2014/main" id="{07976A78-CA16-4E48-B58F-D142501C0C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80444" y="5763295"/>
                <a:ext cx="253354" cy="253354"/>
              </a:xfrm>
              <a:prstGeom prst="rect">
                <a:avLst/>
              </a:prstGeom>
            </p:spPr>
          </p:pic>
          <p:pic>
            <p:nvPicPr>
              <p:cNvPr id="15" name="Picture 4">
                <a:extLst>
                  <a:ext uri="{FF2B5EF4-FFF2-40B4-BE49-F238E27FC236}">
                    <a16:creationId xmlns:a16="http://schemas.microsoft.com/office/drawing/2014/main" id="{C2BC4BB4-AF81-514F-96EB-D6E0FE2E10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88088" y="5763295"/>
                <a:ext cx="253354" cy="253354"/>
              </a:xfrm>
              <a:prstGeom prst="rect">
                <a:avLst/>
              </a:prstGeom>
            </p:spPr>
          </p:pic>
          <p:pic>
            <p:nvPicPr>
              <p:cNvPr id="16" name="Picture 5">
                <a:extLst>
                  <a:ext uri="{FF2B5EF4-FFF2-40B4-BE49-F238E27FC236}">
                    <a16:creationId xmlns:a16="http://schemas.microsoft.com/office/drawing/2014/main" id="{5C78A94B-E356-FF43-AEDA-3A96F70D75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180444" y="5098642"/>
                <a:ext cx="253354" cy="253354"/>
              </a:xfrm>
              <a:prstGeom prst="rect">
                <a:avLst/>
              </a:prstGeom>
            </p:spPr>
          </p:pic>
          <p:pic>
            <p:nvPicPr>
              <p:cNvPr id="17" name="Picture 6">
                <a:extLst>
                  <a:ext uri="{FF2B5EF4-FFF2-40B4-BE49-F238E27FC236}">
                    <a16:creationId xmlns:a16="http://schemas.microsoft.com/office/drawing/2014/main" id="{1642736A-EEB6-674E-86E1-C7D746AB20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80444" y="5431642"/>
                <a:ext cx="253354" cy="253354"/>
              </a:xfrm>
              <a:prstGeom prst="rect">
                <a:avLst/>
              </a:prstGeom>
            </p:spPr>
          </p:pic>
          <p:sp>
            <p:nvSpPr>
              <p:cNvPr id="18" name="TextBox 11">
                <a:extLst>
                  <a:ext uri="{FF2B5EF4-FFF2-40B4-BE49-F238E27FC236}">
                    <a16:creationId xmlns:a16="http://schemas.microsoft.com/office/drawing/2014/main" id="{B620BDF1-BCCF-6041-9C90-5CF4E657B12E}"/>
                  </a:ext>
                </a:extLst>
              </p:cNvPr>
              <p:cNvSpPr txBox="1"/>
              <p:nvPr/>
            </p:nvSpPr>
            <p:spPr>
              <a:xfrm>
                <a:off x="7491694" y="5353559"/>
                <a:ext cx="3857405" cy="313932"/>
              </a:xfrm>
              <a:prstGeom prst="rect">
                <a:avLst/>
              </a:prstGeom>
            </p:spPr>
            <p:txBody>
              <a:bodyPr wrap="square" lIns="0" tIns="0" rIns="0" bIns="0" rtlCol="0" anchor="t">
                <a:spAutoFit/>
              </a:bodyPr>
              <a:lstStyle/>
              <a:p>
                <a:pPr>
                  <a:lnSpc>
                    <a:spcPts val="2879"/>
                  </a:lnSpc>
                </a:pPr>
                <a:r>
                  <a:rPr lang="en-US" sz="1100" dirty="0">
                    <a:solidFill>
                      <a:srgbClr val="53565A"/>
                    </a:solidFill>
                    <a:latin typeface="Arial" panose="020B0604020202020204" pitchFamily="34" charset="0"/>
                    <a:cs typeface="Arial" panose="020B0604020202020204" pitchFamily="34" charset="0"/>
                  </a:rPr>
                  <a:t>@</a:t>
                </a:r>
                <a:r>
                  <a:rPr lang="en-US" sz="1100" dirty="0" err="1">
                    <a:solidFill>
                      <a:srgbClr val="53565A"/>
                    </a:solidFill>
                    <a:latin typeface="Arial" panose="020B0604020202020204" pitchFamily="34" charset="0"/>
                    <a:cs typeface="Arial" panose="020B0604020202020204" pitchFamily="34" charset="0"/>
                  </a:rPr>
                  <a:t>cppublicasuc</a:t>
                </a:r>
                <a:endParaRPr lang="en-US" sz="1100" dirty="0">
                  <a:solidFill>
                    <a:srgbClr val="53565A"/>
                  </a:solidFill>
                  <a:latin typeface="Arial" panose="020B0604020202020204" pitchFamily="34" charset="0"/>
                  <a:cs typeface="Arial" panose="020B0604020202020204" pitchFamily="34" charset="0"/>
                </a:endParaRPr>
              </a:p>
            </p:txBody>
          </p:sp>
          <p:sp>
            <p:nvSpPr>
              <p:cNvPr id="19" name="TextBox 12">
                <a:extLst>
                  <a:ext uri="{FF2B5EF4-FFF2-40B4-BE49-F238E27FC236}">
                    <a16:creationId xmlns:a16="http://schemas.microsoft.com/office/drawing/2014/main" id="{B73BBE14-3A1D-554A-9257-857D0448ABD3}"/>
                  </a:ext>
                </a:extLst>
              </p:cNvPr>
              <p:cNvSpPr txBox="1"/>
              <p:nvPr/>
            </p:nvSpPr>
            <p:spPr>
              <a:xfrm>
                <a:off x="7838659" y="5699981"/>
                <a:ext cx="2816090" cy="313932"/>
              </a:xfrm>
              <a:prstGeom prst="rect">
                <a:avLst/>
              </a:prstGeom>
            </p:spPr>
            <p:txBody>
              <a:bodyPr wrap="square" lIns="0" tIns="0" rIns="0" bIns="0" rtlCol="0" anchor="t">
                <a:spAutoFit/>
              </a:bodyPr>
              <a:lstStyle/>
              <a:p>
                <a:pPr>
                  <a:lnSpc>
                    <a:spcPts val="2879"/>
                  </a:lnSpc>
                </a:pPr>
                <a:r>
                  <a:rPr lang="en-US" sz="1100" dirty="0">
                    <a:solidFill>
                      <a:srgbClr val="53565A"/>
                    </a:solidFill>
                    <a:latin typeface="Arial" panose="020B0604020202020204" pitchFamily="34" charset="0"/>
                    <a:cs typeface="Arial" panose="020B0604020202020204" pitchFamily="34" charset="0"/>
                  </a:rPr>
                  <a:t>Centro de </a:t>
                </a:r>
                <a:r>
                  <a:rPr lang="en-US" sz="1100" dirty="0" err="1">
                    <a:solidFill>
                      <a:srgbClr val="53565A"/>
                    </a:solidFill>
                    <a:latin typeface="Arial" panose="020B0604020202020204" pitchFamily="34" charset="0"/>
                    <a:cs typeface="Arial" panose="020B0604020202020204" pitchFamily="34" charset="0"/>
                  </a:rPr>
                  <a:t>Políticas</a:t>
                </a:r>
                <a:r>
                  <a:rPr lang="en-US" sz="1100" dirty="0">
                    <a:solidFill>
                      <a:srgbClr val="53565A"/>
                    </a:solidFill>
                    <a:latin typeface="Arial" panose="020B0604020202020204" pitchFamily="34" charset="0"/>
                    <a:cs typeface="Arial" panose="020B0604020202020204" pitchFamily="34" charset="0"/>
                  </a:rPr>
                  <a:t> </a:t>
                </a:r>
                <a:r>
                  <a:rPr lang="en-US" sz="1100" dirty="0" err="1">
                    <a:solidFill>
                      <a:srgbClr val="53565A"/>
                    </a:solidFill>
                    <a:latin typeface="Arial" panose="020B0604020202020204" pitchFamily="34" charset="0"/>
                    <a:cs typeface="Arial" panose="020B0604020202020204" pitchFamily="34" charset="0"/>
                  </a:rPr>
                  <a:t>Públicas</a:t>
                </a:r>
                <a:r>
                  <a:rPr lang="en-US" sz="1100" dirty="0">
                    <a:solidFill>
                      <a:srgbClr val="53565A"/>
                    </a:solidFill>
                    <a:latin typeface="Arial" panose="020B0604020202020204" pitchFamily="34" charset="0"/>
                    <a:cs typeface="Arial" panose="020B0604020202020204" pitchFamily="34" charset="0"/>
                  </a:rPr>
                  <a:t> UC</a:t>
                </a:r>
              </a:p>
            </p:txBody>
          </p:sp>
          <p:sp>
            <p:nvSpPr>
              <p:cNvPr id="20" name="TextBox 13">
                <a:extLst>
                  <a:ext uri="{FF2B5EF4-FFF2-40B4-BE49-F238E27FC236}">
                    <a16:creationId xmlns:a16="http://schemas.microsoft.com/office/drawing/2014/main" id="{D79C563C-66F7-AB4E-9021-441B9D5E0C42}"/>
                  </a:ext>
                </a:extLst>
              </p:cNvPr>
              <p:cNvSpPr txBox="1"/>
              <p:nvPr/>
            </p:nvSpPr>
            <p:spPr>
              <a:xfrm>
                <a:off x="7180443" y="2891371"/>
                <a:ext cx="4168655" cy="389145"/>
              </a:xfrm>
              <a:prstGeom prst="rect">
                <a:avLst/>
              </a:prstGeom>
            </p:spPr>
            <p:txBody>
              <a:bodyPr wrap="square" lIns="0" tIns="0" rIns="0" bIns="0" rtlCol="0" anchor="t">
                <a:spAutoFit/>
              </a:bodyPr>
              <a:lstStyle/>
              <a:p>
                <a:pPr>
                  <a:lnSpc>
                    <a:spcPts val="3527"/>
                  </a:lnSpc>
                </a:pPr>
                <a:r>
                  <a:rPr lang="en-US" b="1" dirty="0">
                    <a:solidFill>
                      <a:srgbClr val="277FE2"/>
                    </a:solidFill>
                    <a:latin typeface="Arial" panose="020B0604020202020204" pitchFamily="34" charset="0"/>
                    <a:cs typeface="Arial" panose="020B0604020202020204" pitchFamily="34" charset="0"/>
                  </a:rPr>
                  <a:t>Centro de </a:t>
                </a:r>
                <a:r>
                  <a:rPr lang="en-US" b="1" dirty="0" err="1">
                    <a:solidFill>
                      <a:srgbClr val="277FE2"/>
                    </a:solidFill>
                    <a:latin typeface="Arial" panose="020B0604020202020204" pitchFamily="34" charset="0"/>
                    <a:cs typeface="Arial" panose="020B0604020202020204" pitchFamily="34" charset="0"/>
                  </a:rPr>
                  <a:t>Políticas</a:t>
                </a:r>
                <a:r>
                  <a:rPr lang="en-US" b="1" dirty="0">
                    <a:solidFill>
                      <a:srgbClr val="277FE2"/>
                    </a:solidFill>
                    <a:latin typeface="Arial" panose="020B0604020202020204" pitchFamily="34" charset="0"/>
                    <a:cs typeface="Arial" panose="020B0604020202020204" pitchFamily="34" charset="0"/>
                  </a:rPr>
                  <a:t> </a:t>
                </a:r>
                <a:r>
                  <a:rPr lang="en-US" b="1" dirty="0" err="1">
                    <a:solidFill>
                      <a:srgbClr val="277FE2"/>
                    </a:solidFill>
                    <a:latin typeface="Arial" panose="020B0604020202020204" pitchFamily="34" charset="0"/>
                    <a:cs typeface="Arial" panose="020B0604020202020204" pitchFamily="34" charset="0"/>
                  </a:rPr>
                  <a:t>Públicas</a:t>
                </a:r>
                <a:r>
                  <a:rPr lang="en-US" b="1" dirty="0">
                    <a:solidFill>
                      <a:srgbClr val="277FE2"/>
                    </a:solidFill>
                    <a:latin typeface="Arial" panose="020B0604020202020204" pitchFamily="34" charset="0"/>
                    <a:cs typeface="Arial" panose="020B0604020202020204" pitchFamily="34" charset="0"/>
                  </a:rPr>
                  <a:t> UC</a:t>
                </a:r>
              </a:p>
            </p:txBody>
          </p:sp>
        </p:grpSp>
      </p:grpSp>
      <p:pic>
        <p:nvPicPr>
          <p:cNvPr id="21" name="Picture 7">
            <a:extLst>
              <a:ext uri="{FF2B5EF4-FFF2-40B4-BE49-F238E27FC236}">
                <a16:creationId xmlns:a16="http://schemas.microsoft.com/office/drawing/2014/main" id="{2A9A45B9-DE8C-5744-8050-6CE86CD47069}"/>
              </a:ext>
            </a:extLst>
          </p:cNvPr>
          <p:cNvPicPr>
            <a:picLocks noChangeAspect="1"/>
          </p:cNvPicPr>
          <p:nvPr/>
        </p:nvPicPr>
        <p:blipFill>
          <a:blip r:embed="rId12"/>
          <a:srcRect/>
          <a:stretch>
            <a:fillRect/>
          </a:stretch>
        </p:blipFill>
        <p:spPr>
          <a:xfrm>
            <a:off x="8850217" y="723756"/>
            <a:ext cx="2294862" cy="1322414"/>
          </a:xfrm>
          <a:prstGeom prst="rect">
            <a:avLst/>
          </a:prstGeom>
        </p:spPr>
      </p:pic>
    </p:spTree>
    <p:extLst>
      <p:ext uri="{BB962C8B-B14F-4D97-AF65-F5344CB8AC3E}">
        <p14:creationId xmlns:p14="http://schemas.microsoft.com/office/powerpoint/2010/main" val="270561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140273" y="-242"/>
            <a:ext cx="3306725"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33" name="CuadroTexto 32">
            <a:extLst>
              <a:ext uri="{FF2B5EF4-FFF2-40B4-BE49-F238E27FC236}">
                <a16:creationId xmlns:a16="http://schemas.microsoft.com/office/drawing/2014/main" id="{45B0443A-FCCB-A149-A8C6-F28C6B5B8253}"/>
              </a:ext>
            </a:extLst>
          </p:cNvPr>
          <p:cNvSpPr txBox="1"/>
          <p:nvPr/>
        </p:nvSpPr>
        <p:spPr>
          <a:xfrm>
            <a:off x="3787239" y="1598435"/>
            <a:ext cx="7922965" cy="3979038"/>
          </a:xfrm>
          <a:prstGeom prst="rect">
            <a:avLst/>
          </a:prstGeom>
          <a:noFill/>
        </p:spPr>
        <p:txBody>
          <a:bodyPr wrap="square">
            <a:spAutoFit/>
          </a:bodyPr>
          <a:lstStyle/>
          <a:p>
            <a:pPr marL="512229" indent="-342900" defTabSz="1219170">
              <a:lnSpc>
                <a:spcPct val="115000"/>
              </a:lnSpc>
              <a:spcBef>
                <a:spcPts val="800"/>
              </a:spcBef>
              <a:buClr>
                <a:srgbClr val="000000"/>
              </a:buClr>
              <a:buSzPts val="1600"/>
              <a:buFont typeface="Arial" panose="020B0604020202020204" pitchFamily="34" charset="0"/>
              <a:buChar char="•"/>
            </a:pP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El estudio fue realizado entre enero y julio de 2022. </a:t>
            </a:r>
          </a:p>
          <a:p>
            <a:pPr marL="512229" indent="-342900" defTabSz="1219170">
              <a:lnSpc>
                <a:spcPct val="115000"/>
              </a:lnSpc>
              <a:spcBef>
                <a:spcPts val="800"/>
              </a:spcBef>
              <a:buClr>
                <a:srgbClr val="000000"/>
              </a:buClr>
              <a:buSzPts val="1600"/>
              <a:buFont typeface="Arial" panose="020B0604020202020204" pitchFamily="34" charset="0"/>
              <a:buChar char="•"/>
            </a:pP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Encuestas a audiencia del espectáculo </a:t>
            </a:r>
            <a:r>
              <a:rPr lang="es-ES" sz="1600" i="1" kern="0" dirty="0">
                <a:solidFill>
                  <a:srgbClr val="217DE3"/>
                </a:solidFill>
                <a:latin typeface="Arial" panose="020B0604020202020204" pitchFamily="34" charset="0"/>
                <a:ea typeface="Libre Franklin"/>
                <a:cs typeface="Arial" panose="020B0604020202020204" pitchFamily="34" charset="0"/>
                <a:sym typeface="Libre Franklin"/>
              </a:rPr>
              <a:t>Rouge! </a:t>
            </a: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de las comunas de Ñuñoa, La Pintana, Maipú y Santiago, con una muestra final de 201 personas.</a:t>
            </a:r>
          </a:p>
          <a:p>
            <a:pPr marL="512229" indent="-342900" defTabSz="1219170">
              <a:lnSpc>
                <a:spcPct val="115000"/>
              </a:lnSpc>
              <a:spcBef>
                <a:spcPts val="800"/>
              </a:spcBef>
              <a:buClr>
                <a:srgbClr val="000000"/>
              </a:buClr>
              <a:buSzPts val="1600"/>
              <a:buFont typeface="Arial" panose="020B0604020202020204" pitchFamily="34" charset="0"/>
              <a:buChar char="•"/>
            </a:pP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Encuestas a locatarios aledaños al GAM hasta un</a:t>
            </a:r>
            <a:r>
              <a:rPr lang="es-MX" sz="1600" kern="0" dirty="0">
                <a:solidFill>
                  <a:srgbClr val="217DE3"/>
                </a:solidFill>
                <a:latin typeface="Arial" panose="020B0604020202020204" pitchFamily="34" charset="0"/>
                <a:ea typeface="Libre Franklin"/>
                <a:cs typeface="Arial" panose="020B0604020202020204" pitchFamily="34" charset="0"/>
                <a:sym typeface="Libre Franklin"/>
              </a:rPr>
              <a:t> radio de 1.250 metros</a:t>
            </a: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 llegando a un total de 60 encuestas.</a:t>
            </a:r>
          </a:p>
          <a:p>
            <a:pPr marL="512229" indent="-342900" defTabSz="1219170">
              <a:lnSpc>
                <a:spcPct val="115000"/>
              </a:lnSpc>
              <a:spcBef>
                <a:spcPts val="800"/>
              </a:spcBef>
              <a:buClr>
                <a:srgbClr val="000000"/>
              </a:buClr>
              <a:buSzPts val="1600"/>
              <a:buFont typeface="Arial" panose="020B0604020202020204" pitchFamily="34" charset="0"/>
              <a:buChar char="•"/>
            </a:pP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Entrevistas a representantes del mundo artístico y cultural relacionados directa e indirectamente con el Festival.</a:t>
            </a:r>
          </a:p>
          <a:p>
            <a:pPr marL="512229" indent="-342900" defTabSz="1219170">
              <a:lnSpc>
                <a:spcPct val="115000"/>
              </a:lnSpc>
              <a:spcBef>
                <a:spcPts val="800"/>
              </a:spcBef>
              <a:buClr>
                <a:srgbClr val="000000"/>
              </a:buClr>
              <a:buSzPts val="1600"/>
              <a:buFont typeface="Arial" panose="020B0604020202020204" pitchFamily="34" charset="0"/>
              <a:buChar char="•"/>
            </a:pP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Se utilizó la metodología insumo-producto para la estimación del impacto económico, y valoración contingente para determinar la disposición a pagar de la audiencia.</a:t>
            </a:r>
          </a:p>
          <a:p>
            <a:pPr marL="512229" indent="-342900" defTabSz="1219170">
              <a:lnSpc>
                <a:spcPct val="115000"/>
              </a:lnSpc>
              <a:spcBef>
                <a:spcPts val="800"/>
              </a:spcBef>
              <a:buClr>
                <a:srgbClr val="000000"/>
              </a:buClr>
              <a:buSzPts val="1600"/>
              <a:buFont typeface="Arial" panose="020B0604020202020204" pitchFamily="34" charset="0"/>
              <a:buChar char="•"/>
            </a:pPr>
            <a:r>
              <a:rPr lang="es-ES" sz="1600" kern="0" dirty="0">
                <a:solidFill>
                  <a:srgbClr val="217DE3"/>
                </a:solidFill>
                <a:latin typeface="Arial" panose="020B0604020202020204" pitchFamily="34" charset="0"/>
                <a:ea typeface="Libre Franklin"/>
                <a:cs typeface="Arial" panose="020B0604020202020204" pitchFamily="34" charset="0"/>
                <a:sym typeface="Libre Franklin"/>
              </a:rPr>
              <a:t>Se analizan en perspectiva algunas cifras de la encuesta nacional de participación cultural de 2017</a:t>
            </a:r>
          </a:p>
        </p:txBody>
      </p:sp>
      <p:sp>
        <p:nvSpPr>
          <p:cNvPr id="8" name="Marcador de número de diapositiva 1">
            <a:extLst>
              <a:ext uri="{FF2B5EF4-FFF2-40B4-BE49-F238E27FC236}">
                <a16:creationId xmlns:a16="http://schemas.microsoft.com/office/drawing/2014/main" id="{9BEEB37F-3093-52C7-4E05-F3E03937EF1F}"/>
              </a:ext>
            </a:extLst>
          </p:cNvPr>
          <p:cNvSpPr>
            <a:spLocks noGrp="1"/>
          </p:cNvSpPr>
          <p:nvPr>
            <p:ph type="sldNum" sz="quarter" idx="12"/>
          </p:nvPr>
        </p:nvSpPr>
        <p:spPr>
          <a:xfrm>
            <a:off x="9333614" y="6513095"/>
            <a:ext cx="2743200" cy="365125"/>
          </a:xfrm>
        </p:spPr>
        <p:txBody>
          <a:bodyPr/>
          <a:lstStyle/>
          <a:p>
            <a:r>
              <a:rPr lang="es-CL" dirty="0">
                <a:solidFill>
                  <a:schemeClr val="bg1"/>
                </a:solidFill>
              </a:rPr>
              <a:t>4</a:t>
            </a:r>
          </a:p>
        </p:txBody>
      </p:sp>
      <p:sp>
        <p:nvSpPr>
          <p:cNvPr id="9" name="Google Shape;113;p3">
            <a:extLst>
              <a:ext uri="{FF2B5EF4-FFF2-40B4-BE49-F238E27FC236}">
                <a16:creationId xmlns:a16="http://schemas.microsoft.com/office/drawing/2014/main" id="{9B03C5DA-2B5D-6B45-AF5A-7B2A00F21F47}"/>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Metodología</a:t>
            </a:r>
            <a:endParaRPr dirty="0"/>
          </a:p>
        </p:txBody>
      </p:sp>
      <p:pic>
        <p:nvPicPr>
          <p:cNvPr id="3" name="Imagen 2">
            <a:extLst>
              <a:ext uri="{FF2B5EF4-FFF2-40B4-BE49-F238E27FC236}">
                <a16:creationId xmlns:a16="http://schemas.microsoft.com/office/drawing/2014/main" id="{BA808FA9-BD73-4844-A27E-212C4ADC3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73" y="1919721"/>
            <a:ext cx="3306725" cy="2646916"/>
          </a:xfrm>
          <a:prstGeom prst="rect">
            <a:avLst/>
          </a:prstGeom>
        </p:spPr>
      </p:pic>
      <p:sp>
        <p:nvSpPr>
          <p:cNvPr id="2" name="CuadroTexto 1">
            <a:extLst>
              <a:ext uri="{FF2B5EF4-FFF2-40B4-BE49-F238E27FC236}">
                <a16:creationId xmlns:a16="http://schemas.microsoft.com/office/drawing/2014/main" id="{CA94AEE4-A873-4B4F-B854-0746FFF186A1}"/>
              </a:ext>
            </a:extLst>
          </p:cNvPr>
          <p:cNvSpPr txBox="1"/>
          <p:nvPr/>
        </p:nvSpPr>
        <p:spPr>
          <a:xfrm>
            <a:off x="3787239" y="461147"/>
            <a:ext cx="7453926" cy="646331"/>
          </a:xfrm>
          <a:prstGeom prst="rect">
            <a:avLst/>
          </a:prstGeom>
          <a:solidFill>
            <a:srgbClr val="8C8C8C"/>
          </a:solidFill>
          <a:ln>
            <a:solidFill>
              <a:srgbClr val="8C8C8C"/>
            </a:solidFill>
          </a:ln>
        </p:spPr>
        <p:txBody>
          <a:bodyPr wrap="square" rtlCol="0">
            <a:spAutoFit/>
          </a:bodyPr>
          <a:lstStyle/>
          <a:p>
            <a:pPr algn="ctr"/>
            <a:r>
              <a:rPr lang="es-ES" dirty="0">
                <a:solidFill>
                  <a:schemeClr val="bg1"/>
                </a:solidFill>
                <a:latin typeface="Arial" panose="020B0604020202020204" pitchFamily="34" charset="0"/>
                <a:cs typeface="Arial" panose="020B0604020202020204" pitchFamily="34" charset="0"/>
              </a:rPr>
              <a:t>Trabajo de campo realizado en el marco del Festival Internacional Teatro a Mil 2022</a:t>
            </a:r>
            <a:endParaRPr lang="es-C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75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3" name="Rectángulo 2">
            <a:extLst>
              <a:ext uri="{FF2B5EF4-FFF2-40B4-BE49-F238E27FC236}">
                <a16:creationId xmlns:a16="http://schemas.microsoft.com/office/drawing/2014/main" id="{8DEF401A-FE23-4466-93E9-8979E38BFB7D}"/>
              </a:ext>
            </a:extLst>
          </p:cNvPr>
          <p:cNvSpPr/>
          <p:nvPr/>
        </p:nvSpPr>
        <p:spPr>
          <a:xfrm>
            <a:off x="492293" y="1999348"/>
            <a:ext cx="5978845" cy="3354765"/>
          </a:xfrm>
          <a:prstGeom prst="rect">
            <a:avLst/>
          </a:prstGeom>
        </p:spPr>
        <p:txBody>
          <a:bodyPr wrap="square">
            <a:spAutoFit/>
          </a:bodyPr>
          <a:lstStyle/>
          <a:p>
            <a:endParaRPr lang="es-CL" dirty="0">
              <a:latin typeface="Arial" panose="020B0604020202020204" pitchFamily="34" charset="0"/>
              <a:cs typeface="Arial" panose="020B0604020202020204" pitchFamily="34" charset="0"/>
            </a:endParaRPr>
          </a:p>
          <a:p>
            <a:r>
              <a:rPr lang="es-CL" dirty="0">
                <a:solidFill>
                  <a:schemeClr val="tx1">
                    <a:lumMod val="65000"/>
                    <a:lumOff val="35000"/>
                  </a:schemeClr>
                </a:solidFill>
                <a:latin typeface="Arial" panose="020B0604020202020204" pitchFamily="34" charset="0"/>
                <a:cs typeface="Arial" panose="020B0604020202020204" pitchFamily="34" charset="0"/>
              </a:rPr>
              <a:t>Las encuestas a audiencias fueron levantadas a asistentes del </a:t>
            </a:r>
            <a:r>
              <a:rPr lang="es-CL" b="1" dirty="0">
                <a:solidFill>
                  <a:srgbClr val="217DE3"/>
                </a:solidFill>
                <a:latin typeface="Arial" panose="020B0604020202020204" pitchFamily="34" charset="0"/>
                <a:cs typeface="Arial" panose="020B0604020202020204" pitchFamily="34" charset="0"/>
              </a:rPr>
              <a:t>espectáculo internacional de acrobacias áreas Rouge!</a:t>
            </a:r>
          </a:p>
          <a:p>
            <a:endParaRPr lang="es-CL"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L" dirty="0">
                <a:solidFill>
                  <a:schemeClr val="tx1">
                    <a:lumMod val="65000"/>
                    <a:lumOff val="35000"/>
                  </a:schemeClr>
                </a:solidFill>
                <a:latin typeface="Arial" panose="020B0604020202020204" pitchFamily="34" charset="0"/>
                <a:cs typeface="Arial" panose="020B0604020202020204" pitchFamily="34" charset="0"/>
              </a:rPr>
              <a:t>Principal espectáculo internacional gratuito del Festival en 2022</a:t>
            </a:r>
          </a:p>
          <a:p>
            <a:pPr marL="285750" indent="-285750">
              <a:buFont typeface="Arial" panose="020B0604020202020204" pitchFamily="34" charset="0"/>
              <a:buChar char="•"/>
            </a:pPr>
            <a:r>
              <a:rPr lang="es-CL" dirty="0">
                <a:solidFill>
                  <a:schemeClr val="tx1">
                    <a:lumMod val="65000"/>
                    <a:lumOff val="35000"/>
                  </a:schemeClr>
                </a:solidFill>
                <a:latin typeface="Arial" panose="020B0604020202020204" pitchFamily="34" charset="0"/>
                <a:cs typeface="Arial" panose="020B0604020202020204" pitchFamily="34" charset="0"/>
              </a:rPr>
              <a:t>Congrega mayor número de audiencia </a:t>
            </a:r>
          </a:p>
          <a:p>
            <a:pPr marL="285750" indent="-285750">
              <a:buFont typeface="Arial" panose="020B0604020202020204" pitchFamily="34" charset="0"/>
              <a:buChar char="•"/>
            </a:pPr>
            <a:r>
              <a:rPr lang="es-CL" dirty="0">
                <a:solidFill>
                  <a:schemeClr val="tx1">
                    <a:lumMod val="65000"/>
                    <a:lumOff val="35000"/>
                  </a:schemeClr>
                </a:solidFill>
                <a:latin typeface="Arial" panose="020B0604020202020204" pitchFamily="34" charset="0"/>
                <a:cs typeface="Arial" panose="020B0604020202020204" pitchFamily="34" charset="0"/>
              </a:rPr>
              <a:t>Se presenta en las comunas que son sedes del Festival </a:t>
            </a:r>
          </a:p>
          <a:p>
            <a:endParaRPr lang="es-CL" sz="1600" dirty="0">
              <a:solidFill>
                <a:schemeClr val="tx1">
                  <a:lumMod val="65000"/>
                  <a:lumOff val="35000"/>
                </a:schemeClr>
              </a:solidFill>
              <a:latin typeface="Arial" panose="020B0604020202020204" pitchFamily="34" charset="0"/>
              <a:cs typeface="Arial" panose="020B0604020202020204" pitchFamily="34" charset="0"/>
            </a:endParaRPr>
          </a:p>
          <a:p>
            <a:endParaRPr lang="es-CL"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Marcador de número de diapositiva 1">
            <a:extLst>
              <a:ext uri="{FF2B5EF4-FFF2-40B4-BE49-F238E27FC236}">
                <a16:creationId xmlns:a16="http://schemas.microsoft.com/office/drawing/2014/main" id="{1967B98F-6D64-327B-9AE6-8179E8CCF063}"/>
              </a:ext>
            </a:extLst>
          </p:cNvPr>
          <p:cNvSpPr>
            <a:spLocks noGrp="1"/>
          </p:cNvSpPr>
          <p:nvPr>
            <p:ph type="sldNum" sz="quarter" idx="12"/>
          </p:nvPr>
        </p:nvSpPr>
        <p:spPr>
          <a:xfrm>
            <a:off x="9333614" y="6513095"/>
            <a:ext cx="2743200" cy="365125"/>
          </a:xfrm>
        </p:spPr>
        <p:txBody>
          <a:bodyPr/>
          <a:lstStyle/>
          <a:p>
            <a:r>
              <a:rPr lang="es-CL" dirty="0">
                <a:solidFill>
                  <a:schemeClr val="bg1"/>
                </a:solidFill>
              </a:rPr>
              <a:t>8</a:t>
            </a:r>
          </a:p>
        </p:txBody>
      </p:sp>
      <p:sp>
        <p:nvSpPr>
          <p:cNvPr id="10" name="Google Shape;113;p3">
            <a:extLst>
              <a:ext uri="{FF2B5EF4-FFF2-40B4-BE49-F238E27FC236}">
                <a16:creationId xmlns:a16="http://schemas.microsoft.com/office/drawing/2014/main" id="{89A806B5-26BE-E746-A05B-615D284B004A}"/>
              </a:ext>
            </a:extLst>
          </p:cNvPr>
          <p:cNvSpPr txBox="1"/>
          <p:nvPr/>
        </p:nvSpPr>
        <p:spPr>
          <a:xfrm>
            <a:off x="590264" y="778810"/>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Espectáculo de la muestra</a:t>
            </a:r>
            <a:endParaRPr dirty="0"/>
          </a:p>
        </p:txBody>
      </p:sp>
      <p:pic>
        <p:nvPicPr>
          <p:cNvPr id="5" name="Imagen 4">
            <a:extLst>
              <a:ext uri="{FF2B5EF4-FFF2-40B4-BE49-F238E27FC236}">
                <a16:creationId xmlns:a16="http://schemas.microsoft.com/office/drawing/2014/main" id="{D46EC0EF-6BD5-489B-B794-0EC3CD99E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164" y="0"/>
            <a:ext cx="4575836" cy="6513095"/>
          </a:xfrm>
          <a:prstGeom prst="rect">
            <a:avLst/>
          </a:prstGeom>
        </p:spPr>
      </p:pic>
    </p:spTree>
    <p:extLst>
      <p:ext uri="{BB962C8B-B14F-4D97-AF65-F5344CB8AC3E}">
        <p14:creationId xmlns:p14="http://schemas.microsoft.com/office/powerpoint/2010/main" val="347723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6" name="Google Shape;92;p1">
            <a:extLst>
              <a:ext uri="{FF2B5EF4-FFF2-40B4-BE49-F238E27FC236}">
                <a16:creationId xmlns:a16="http://schemas.microsoft.com/office/drawing/2014/main" id="{91C2AD70-0D9C-AF4C-8EDC-1AC314E21958}"/>
              </a:ext>
            </a:extLst>
          </p:cNvPr>
          <p:cNvSpPr/>
          <p:nvPr/>
        </p:nvSpPr>
        <p:spPr>
          <a:xfrm rot="-5400000">
            <a:off x="2995439" y="-2338559"/>
            <a:ext cx="6219526" cy="1148378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3FD4CB2A-35CB-6F48-91CA-DBFF399CACC0}"/>
              </a:ext>
            </a:extLst>
          </p:cNvPr>
          <p:cNvPicPr>
            <a:picLocks noChangeAspect="1"/>
          </p:cNvPicPr>
          <p:nvPr/>
        </p:nvPicPr>
        <p:blipFill>
          <a:blip r:embed="rId3"/>
          <a:stretch>
            <a:fillRect/>
          </a:stretch>
        </p:blipFill>
        <p:spPr>
          <a:xfrm>
            <a:off x="8387014" y="944503"/>
            <a:ext cx="2716414" cy="496429"/>
          </a:xfrm>
          <a:prstGeom prst="rect">
            <a:avLst/>
          </a:prstGeom>
        </p:spPr>
      </p:pic>
      <p:sp>
        <p:nvSpPr>
          <p:cNvPr id="5" name="Título 2">
            <a:extLst>
              <a:ext uri="{FF2B5EF4-FFF2-40B4-BE49-F238E27FC236}">
                <a16:creationId xmlns:a16="http://schemas.microsoft.com/office/drawing/2014/main" id="{3EE6B184-DA36-D04B-A0A7-103CE717ECA1}"/>
              </a:ext>
            </a:extLst>
          </p:cNvPr>
          <p:cNvSpPr txBox="1">
            <a:spLocks/>
          </p:cNvSpPr>
          <p:nvPr/>
        </p:nvSpPr>
        <p:spPr>
          <a:xfrm>
            <a:off x="1404401" y="2776654"/>
            <a:ext cx="7538877" cy="9924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mj-lt"/>
                <a:ea typeface="Roboto" panose="02000000000000000000" pitchFamily="2" charset="0"/>
                <a:cs typeface="Roboto" panose="02000000000000000000" pitchFamily="2" charset="0"/>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90000"/>
              </a:lnSpc>
              <a:spcBef>
                <a:spcPts val="1000"/>
              </a:spcBef>
            </a:pPr>
            <a:r>
              <a:rPr lang="es-CL" sz="4000" b="1" dirty="0">
                <a:solidFill>
                  <a:schemeClr val="bg1"/>
                </a:solidFill>
                <a:latin typeface="Arial" panose="020B0604020202020204" pitchFamily="34" charset="0"/>
                <a:ea typeface="+mn-ea"/>
                <a:cs typeface="Arial" panose="020B0604020202020204" pitchFamily="34" charset="0"/>
              </a:rPr>
              <a:t>Aporte del Festival al desarrollo cultural</a:t>
            </a:r>
            <a:endParaRPr lang="es-CL" sz="3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970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3" name="Rectángulo 2">
            <a:extLst>
              <a:ext uri="{FF2B5EF4-FFF2-40B4-BE49-F238E27FC236}">
                <a16:creationId xmlns:a16="http://schemas.microsoft.com/office/drawing/2014/main" id="{8DEF401A-FE23-4466-93E9-8979E38BFB7D}"/>
              </a:ext>
            </a:extLst>
          </p:cNvPr>
          <p:cNvSpPr/>
          <p:nvPr/>
        </p:nvSpPr>
        <p:spPr>
          <a:xfrm>
            <a:off x="3530917" y="959878"/>
            <a:ext cx="8177145" cy="4219745"/>
          </a:xfrm>
          <a:prstGeom prst="rect">
            <a:avLst/>
          </a:prstGeom>
        </p:spPr>
        <p:txBody>
          <a:bodyPr wrap="square">
            <a:spAutoFit/>
          </a:bodyPr>
          <a:lstStyle/>
          <a:p>
            <a:pPr marL="285750" indent="-285750">
              <a:lnSpc>
                <a:spcPts val="2460"/>
              </a:lnSpc>
              <a:spcBef>
                <a:spcPts val="600"/>
              </a:spcBef>
              <a:spcAft>
                <a:spcPts val="600"/>
              </a:spcAft>
              <a:buFont typeface="Arial" panose="020B0604020202020204" pitchFamily="34" charset="0"/>
              <a:buChar char="•"/>
            </a:pPr>
            <a:r>
              <a:rPr lang="es-MX" b="1" dirty="0">
                <a:solidFill>
                  <a:srgbClr val="217DE3"/>
                </a:solidFill>
                <a:latin typeface="Arial" panose="020B0604020202020204" pitchFamily="34" charset="0"/>
                <a:ea typeface="Calibri" panose="020F0502020204030204" pitchFamily="34" charset="0"/>
                <a:cs typeface="Arial" panose="020B0604020202020204" pitchFamily="34" charset="0"/>
              </a:rPr>
              <a:t>El Festival se ha consolidado como la plataforma de artes escénicas más importante del país</a:t>
            </a:r>
            <a:r>
              <a:rPr lang="es-MX"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r>
              <a:rPr lang="es-MX"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Hasta su versión 29° de 2022 han concurrido más de 12 millones de personas y se han presentado 1.265 espectáculos nacionales y 578 espectáculos internacionales. </a:t>
            </a:r>
            <a:endParaRPr lang="es-MX"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ts val="2460"/>
              </a:lnSpc>
              <a:spcBef>
                <a:spcPts val="600"/>
              </a:spcBef>
              <a:spcAft>
                <a:spcPts val="600"/>
              </a:spcAft>
              <a:buFont typeface="Arial" panose="020B0604020202020204" pitchFamily="34" charset="0"/>
              <a:buChar char="•"/>
            </a:pPr>
            <a:r>
              <a:rPr lang="es-MX" dirty="0">
                <a:solidFill>
                  <a:schemeClr val="tx1">
                    <a:lumMod val="65000"/>
                    <a:lumOff val="35000"/>
                  </a:schemeClr>
                </a:solidFill>
                <a:latin typeface="Arial" panose="020B0604020202020204" pitchFamily="34" charset="0"/>
                <a:cs typeface="Arial" panose="020B0604020202020204" pitchFamily="34" charset="0"/>
              </a:rPr>
              <a:t>Fundación Teatro a Mil desarrolla cuatro líneas de trabajo, durante el año, las cuales atraviesan el Festival: (1) acceso, (2) formación, (3) circulación, y (4) creación.</a:t>
            </a:r>
            <a:endParaRPr lang="es-CL"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nSpc>
                <a:spcPts val="2460"/>
              </a:lnSpc>
              <a:spcBef>
                <a:spcPts val="600"/>
              </a:spcBef>
              <a:spcAft>
                <a:spcPts val="600"/>
              </a:spcAft>
              <a:buFont typeface="Arial" panose="020B0604020202020204" pitchFamily="34" charset="0"/>
              <a:buChar char="•"/>
            </a:pPr>
            <a:r>
              <a:rPr lang="es-ES" sz="1800" dirty="0">
                <a:solidFill>
                  <a:schemeClr val="tx1">
                    <a:lumMod val="65000"/>
                    <a:lumOff val="35000"/>
                  </a:schemeClr>
                </a:solidFill>
                <a:latin typeface="Arial" panose="020B0604020202020204" pitchFamily="34" charset="0"/>
                <a:cs typeface="Arial" panose="020B0604020202020204" pitchFamily="34" charset="0"/>
              </a:rPr>
              <a:t>El estudio realizado da cuenta de que </a:t>
            </a:r>
            <a:r>
              <a:rPr lang="es-ES" dirty="0">
                <a:solidFill>
                  <a:schemeClr val="tx1">
                    <a:lumMod val="65000"/>
                    <a:lumOff val="35000"/>
                  </a:schemeClr>
                </a:solidFill>
                <a:latin typeface="Arial" panose="020B0604020202020204" pitchFamily="34" charset="0"/>
                <a:cs typeface="Arial" panose="020B0604020202020204" pitchFamily="34" charset="0"/>
              </a:rPr>
              <a:t>la contribución más evidente del Festival se evidencia en el </a:t>
            </a:r>
            <a:r>
              <a:rPr lang="es-ES" sz="1800" b="1" dirty="0">
                <a:solidFill>
                  <a:srgbClr val="217DE3"/>
                </a:solidFill>
                <a:latin typeface="Arial" panose="020B0604020202020204" pitchFamily="34" charset="0"/>
                <a:cs typeface="Arial" panose="020B0604020202020204" pitchFamily="34" charset="0"/>
              </a:rPr>
              <a:t>acceso, donde e</a:t>
            </a:r>
            <a:r>
              <a:rPr lang="es-MX" b="1" dirty="0">
                <a:solidFill>
                  <a:srgbClr val="217DE3"/>
                </a:solidFill>
                <a:latin typeface="Arial" panose="020B0604020202020204" pitchFamily="34" charset="0"/>
                <a:cs typeface="Arial" panose="020B0604020202020204" pitchFamily="34" charset="0"/>
              </a:rPr>
              <a:t>l 80% del público asiste a funciones gratuitas por lo que el Festival entrega un subsidio directo al consumo cultural</a:t>
            </a:r>
            <a:r>
              <a:rPr lang="es-MX" dirty="0">
                <a:solidFill>
                  <a:schemeClr val="tx1">
                    <a:lumMod val="65000"/>
                    <a:lumOff val="35000"/>
                  </a:schemeClr>
                </a:solidFill>
                <a:latin typeface="Arial" panose="020B0604020202020204" pitchFamily="34" charset="0"/>
                <a:cs typeface="Arial" panose="020B0604020202020204" pitchFamily="34" charset="0"/>
              </a:rPr>
              <a:t>, dada la presentación de espectáculos de estándar mundial en múltiples territorios de nuestro país. </a:t>
            </a: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Marcador de número de diapositiva 1">
            <a:extLst>
              <a:ext uri="{FF2B5EF4-FFF2-40B4-BE49-F238E27FC236}">
                <a16:creationId xmlns:a16="http://schemas.microsoft.com/office/drawing/2014/main" id="{2590E956-07E6-3C11-7EF1-FA3284B87A0E}"/>
              </a:ext>
            </a:extLst>
          </p:cNvPr>
          <p:cNvSpPr>
            <a:spLocks noGrp="1"/>
          </p:cNvSpPr>
          <p:nvPr>
            <p:ph type="sldNum" sz="quarter" idx="12"/>
          </p:nvPr>
        </p:nvSpPr>
        <p:spPr>
          <a:xfrm>
            <a:off x="9333614" y="6513095"/>
            <a:ext cx="2743200" cy="365125"/>
          </a:xfrm>
        </p:spPr>
        <p:txBody>
          <a:bodyPr/>
          <a:lstStyle/>
          <a:p>
            <a:r>
              <a:rPr lang="es-CL" dirty="0">
                <a:solidFill>
                  <a:schemeClr val="bg1"/>
                </a:solidFill>
              </a:rPr>
              <a:t>6</a:t>
            </a:r>
          </a:p>
        </p:txBody>
      </p:sp>
      <p:sp>
        <p:nvSpPr>
          <p:cNvPr id="8" name="Google Shape;113;p3">
            <a:extLst>
              <a:ext uri="{FF2B5EF4-FFF2-40B4-BE49-F238E27FC236}">
                <a16:creationId xmlns:a16="http://schemas.microsoft.com/office/drawing/2014/main" id="{D9F8E8DB-FA17-1240-A163-890782A917C6}"/>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Audiencias</a:t>
            </a:r>
            <a:endParaRPr dirty="0"/>
          </a:p>
        </p:txBody>
      </p:sp>
      <p:pic>
        <p:nvPicPr>
          <p:cNvPr id="4" name="Imagen 3" descr="Un grupo de personas posando delante de una multitud de gente&#10;&#10;Descripción generada automáticamente">
            <a:extLst>
              <a:ext uri="{FF2B5EF4-FFF2-40B4-BE49-F238E27FC236}">
                <a16:creationId xmlns:a16="http://schemas.microsoft.com/office/drawing/2014/main" id="{D567BF6D-9A7B-234E-98B1-E07F51F7F037}"/>
              </a:ext>
            </a:extLst>
          </p:cNvPr>
          <p:cNvPicPr>
            <a:picLocks noChangeAspect="1"/>
          </p:cNvPicPr>
          <p:nvPr/>
        </p:nvPicPr>
        <p:blipFill rotWithShape="1">
          <a:blip r:embed="rId4">
            <a:extLst>
              <a:ext uri="{28A0092B-C50C-407E-A947-70E740481C1C}">
                <a14:useLocalDpi xmlns:a14="http://schemas.microsoft.com/office/drawing/2010/main" val="0"/>
              </a:ext>
            </a:extLst>
          </a:blip>
          <a:srcRect l="17118" r="21437"/>
          <a:stretch/>
        </p:blipFill>
        <p:spPr>
          <a:xfrm>
            <a:off x="397737" y="1919997"/>
            <a:ext cx="2791797" cy="3018005"/>
          </a:xfrm>
          <a:prstGeom prst="rect">
            <a:avLst/>
          </a:prstGeom>
        </p:spPr>
      </p:pic>
    </p:spTree>
    <p:extLst>
      <p:ext uri="{BB962C8B-B14F-4D97-AF65-F5344CB8AC3E}">
        <p14:creationId xmlns:p14="http://schemas.microsoft.com/office/powerpoint/2010/main" val="120930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9801958" y="-108964"/>
            <a:ext cx="2274856" cy="844625"/>
          </a:xfrm>
          <a:prstGeom prst="rect">
            <a:avLst/>
          </a:prstGeom>
          <a:noFill/>
          <a:ln>
            <a:noFill/>
          </a:ln>
        </p:spPr>
      </p:pic>
      <p:graphicFrame>
        <p:nvGraphicFramePr>
          <p:cNvPr id="7" name="Gráfico 6">
            <a:extLst>
              <a:ext uri="{FF2B5EF4-FFF2-40B4-BE49-F238E27FC236}">
                <a16:creationId xmlns:a16="http://schemas.microsoft.com/office/drawing/2014/main" id="{2B931F2D-C516-4572-8DAB-645A147A118F}"/>
              </a:ext>
            </a:extLst>
          </p:cNvPr>
          <p:cNvGraphicFramePr/>
          <p:nvPr>
            <p:extLst>
              <p:ext uri="{D42A27DB-BD31-4B8C-83A1-F6EECF244321}">
                <p14:modId xmlns:p14="http://schemas.microsoft.com/office/powerpoint/2010/main" val="1514618925"/>
              </p:ext>
            </p:extLst>
          </p:nvPr>
        </p:nvGraphicFramePr>
        <p:xfrm>
          <a:off x="4773612" y="1773045"/>
          <a:ext cx="7020650" cy="381767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a:extLst>
              <a:ext uri="{FF2B5EF4-FFF2-40B4-BE49-F238E27FC236}">
                <a16:creationId xmlns:a16="http://schemas.microsoft.com/office/drawing/2014/main" id="{79F37921-3748-44B8-9FD3-D7389DA793E0}"/>
              </a:ext>
            </a:extLst>
          </p:cNvPr>
          <p:cNvSpPr/>
          <p:nvPr/>
        </p:nvSpPr>
        <p:spPr>
          <a:xfrm>
            <a:off x="7646132" y="5694363"/>
            <a:ext cx="4227439" cy="245003"/>
          </a:xfrm>
          <a:prstGeom prst="rect">
            <a:avLst/>
          </a:prstGeom>
        </p:spPr>
        <p:txBody>
          <a:bodyPr wrap="none">
            <a:spAutoFit/>
          </a:bodyPr>
          <a:lstStyle/>
          <a:p>
            <a:pPr algn="r">
              <a:lnSpc>
                <a:spcPct val="107000"/>
              </a:lnSpc>
              <a:spcAft>
                <a:spcPts val="0"/>
              </a:spcAft>
            </a:pPr>
            <a:r>
              <a:rPr lang="es-ES" sz="1000" dirty="0">
                <a:solidFill>
                  <a:srgbClr val="333333"/>
                </a:solidFill>
                <a:latin typeface="Arial" panose="020B0604020202020204" pitchFamily="34" charset="0"/>
                <a:ea typeface="Libre Franklin"/>
                <a:cs typeface="Arial" panose="020B0604020202020204" pitchFamily="34" charset="0"/>
              </a:rPr>
              <a:t>Fuente: </a:t>
            </a:r>
            <a:r>
              <a:rPr lang="pt-BR" sz="1000" dirty="0" err="1">
                <a:solidFill>
                  <a:srgbClr val="333333"/>
                </a:solidFill>
                <a:latin typeface="Arial" panose="020B0604020202020204" pitchFamily="34" charset="0"/>
                <a:ea typeface="Libre Franklin"/>
                <a:cs typeface="Arial" panose="020B0604020202020204" pitchFamily="34" charset="0"/>
              </a:rPr>
              <a:t>Datos</a:t>
            </a:r>
            <a:r>
              <a:rPr lang="pt-BR" sz="1000" dirty="0">
                <a:solidFill>
                  <a:srgbClr val="333333"/>
                </a:solidFill>
                <a:latin typeface="Arial" panose="020B0604020202020204" pitchFamily="34" charset="0"/>
                <a:ea typeface="Libre Franklin"/>
                <a:cs typeface="Arial" panose="020B0604020202020204" pitchFamily="34" charset="0"/>
              </a:rPr>
              <a:t> de </a:t>
            </a:r>
            <a:r>
              <a:rPr lang="pt-BR" sz="1000" dirty="0" err="1">
                <a:solidFill>
                  <a:srgbClr val="333333"/>
                </a:solidFill>
                <a:latin typeface="Arial" panose="020B0604020202020204" pitchFamily="34" charset="0"/>
                <a:ea typeface="Libre Franklin"/>
                <a:cs typeface="Arial" panose="020B0604020202020204" pitchFamily="34" charset="0"/>
              </a:rPr>
              <a:t>Encuesta</a:t>
            </a:r>
            <a:r>
              <a:rPr lang="pt-BR" sz="1000" dirty="0">
                <a:solidFill>
                  <a:srgbClr val="333333"/>
                </a:solidFill>
                <a:latin typeface="Arial" panose="020B0604020202020204" pitchFamily="34" charset="0"/>
                <a:ea typeface="Libre Franklin"/>
                <a:cs typeface="Arial" panose="020B0604020202020204" pitchFamily="34" charset="0"/>
              </a:rPr>
              <a:t> de </a:t>
            </a:r>
            <a:r>
              <a:rPr lang="pt-BR" sz="1000" dirty="0" err="1">
                <a:solidFill>
                  <a:srgbClr val="333333"/>
                </a:solidFill>
                <a:latin typeface="Arial" panose="020B0604020202020204" pitchFamily="34" charset="0"/>
                <a:ea typeface="Libre Franklin"/>
                <a:cs typeface="Arial" panose="020B0604020202020204" pitchFamily="34" charset="0"/>
              </a:rPr>
              <a:t>Espectáculos</a:t>
            </a:r>
            <a:r>
              <a:rPr lang="pt-BR" sz="1000" dirty="0">
                <a:solidFill>
                  <a:srgbClr val="333333"/>
                </a:solidFill>
                <a:latin typeface="Arial" panose="020B0604020202020204" pitchFamily="34" charset="0"/>
                <a:ea typeface="Libre Franklin"/>
                <a:cs typeface="Arial" panose="020B0604020202020204" pitchFamily="34" charset="0"/>
              </a:rPr>
              <a:t> Públicos 2014-2019 (INE).</a:t>
            </a:r>
            <a:endParaRPr lang="es-CL" sz="1100" dirty="0">
              <a:latin typeface="Arial" panose="020B0604020202020204" pitchFamily="34" charset="0"/>
              <a:ea typeface="Calibri" panose="020F050202020403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8DEF401A-FE23-4466-93E9-8979E38BFB7D}"/>
              </a:ext>
            </a:extLst>
          </p:cNvPr>
          <p:cNvSpPr/>
          <p:nvPr/>
        </p:nvSpPr>
        <p:spPr>
          <a:xfrm>
            <a:off x="767279" y="2305615"/>
            <a:ext cx="3625622" cy="3970318"/>
          </a:xfrm>
          <a:prstGeom prst="rect">
            <a:avLst/>
          </a:prstGeom>
        </p:spPr>
        <p:txBody>
          <a:bodyPr wrap="square">
            <a:spAutoFit/>
          </a:bodyPr>
          <a:lstStyle/>
          <a:p>
            <a:r>
              <a:rPr lang="es-CL" sz="1600" b="1" dirty="0">
                <a:solidFill>
                  <a:srgbClr val="217DE3"/>
                </a:solidFill>
                <a:latin typeface="Arial" panose="020B0604020202020204" pitchFamily="34" charset="0"/>
                <a:ea typeface="Calibri" panose="020F0502020204030204" pitchFamily="34" charset="0"/>
                <a:cs typeface="Arial" panose="020B0604020202020204" pitchFamily="34" charset="0"/>
              </a:rPr>
              <a:t>El acceso equitativo </a:t>
            </a:r>
            <a:r>
              <a:rPr lang="es-CL"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 la cultura que aporta el Festival se evidencia en que el mes de enero, el cual coincide con la realización del Festival, destaca como el mes del año en que se concentra la mayor cantidad de asistentes a espectáculos gratuitos</a:t>
            </a:r>
          </a:p>
          <a:p>
            <a:endParaRPr lang="es-CL"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r>
              <a:rPr lang="es-CL" sz="1600" b="1" dirty="0">
                <a:solidFill>
                  <a:srgbClr val="217DE3"/>
                </a:solidFill>
                <a:latin typeface="Arial" panose="020B0604020202020204" pitchFamily="34" charset="0"/>
                <a:ea typeface="Calibri" panose="020F0502020204030204" pitchFamily="34" charset="0"/>
                <a:cs typeface="Arial" panose="020B0604020202020204" pitchFamily="34" charset="0"/>
              </a:rPr>
              <a:t>El Festival ha sido el gran </a:t>
            </a:r>
            <a:r>
              <a:rPr lang="es-CL" sz="1600" b="1" dirty="0" err="1">
                <a:solidFill>
                  <a:srgbClr val="217DE3"/>
                </a:solidFill>
                <a:latin typeface="Arial" panose="020B0604020202020204" pitchFamily="34" charset="0"/>
                <a:ea typeface="Calibri" panose="020F0502020204030204" pitchFamily="34" charset="0"/>
                <a:cs typeface="Arial" panose="020B0604020202020204" pitchFamily="34" charset="0"/>
              </a:rPr>
              <a:t>gatillante</a:t>
            </a:r>
            <a:r>
              <a:rPr lang="es-CL" sz="1600" b="1" dirty="0">
                <a:solidFill>
                  <a:srgbClr val="217DE3"/>
                </a:solidFill>
                <a:latin typeface="Arial" panose="020B0604020202020204" pitchFamily="34" charset="0"/>
                <a:ea typeface="Calibri" panose="020F0502020204030204" pitchFamily="34" charset="0"/>
                <a:cs typeface="Arial" panose="020B0604020202020204" pitchFamily="34" charset="0"/>
              </a:rPr>
              <a:t> </a:t>
            </a:r>
            <a:r>
              <a:rPr lang="es-CL"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de que en el mes de enero se dinamice y concentre la actividad cultural en nuestro país  y haya transformado a enero en el mes del teatro.</a:t>
            </a:r>
          </a:p>
          <a:p>
            <a:endParaRPr lang="es-CL"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2BC1E5AE-0EEB-D81F-3ED0-4A4A0F5218E6}"/>
              </a:ext>
            </a:extLst>
          </p:cNvPr>
          <p:cNvSpPr/>
          <p:nvPr/>
        </p:nvSpPr>
        <p:spPr>
          <a:xfrm>
            <a:off x="4773612" y="1022526"/>
            <a:ext cx="7020650" cy="537070"/>
          </a:xfrm>
          <a:prstGeom prst="rect">
            <a:avLst/>
          </a:prstGeom>
        </p:spPr>
        <p:txBody>
          <a:bodyPr wrap="square">
            <a:spAutoFit/>
          </a:bodyPr>
          <a:lstStyle/>
          <a:p>
            <a:pPr algn="ctr">
              <a:lnSpc>
                <a:spcPct val="107000"/>
              </a:lnSpc>
              <a:spcAft>
                <a:spcPts val="0"/>
              </a:spcAft>
            </a:pPr>
            <a:r>
              <a:rPr lang="es-ES" sz="1400" dirty="0">
                <a:solidFill>
                  <a:schemeClr val="tx1">
                    <a:lumMod val="65000"/>
                    <a:lumOff val="35000"/>
                  </a:schemeClr>
                </a:solidFill>
                <a:latin typeface="Arial" panose="020B0604020202020204" pitchFamily="34" charset="0"/>
                <a:ea typeface="Libre Franklin"/>
                <a:cs typeface="Arial" panose="020B0604020202020204" pitchFamily="34" charset="0"/>
              </a:rPr>
              <a:t>Asistentes a espectáculos de artes escénicas: teatro, danza y circo. Región Metropolitana. Promedio mensual entre años 2014-2019.</a:t>
            </a:r>
            <a:endParaRPr lang="es-CL"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1" name="Marcador de número de diapositiva 1">
            <a:extLst>
              <a:ext uri="{FF2B5EF4-FFF2-40B4-BE49-F238E27FC236}">
                <a16:creationId xmlns:a16="http://schemas.microsoft.com/office/drawing/2014/main" id="{2590E956-07E6-3C11-7EF1-FA3284B87A0E}"/>
              </a:ext>
            </a:extLst>
          </p:cNvPr>
          <p:cNvSpPr>
            <a:spLocks noGrp="1"/>
          </p:cNvSpPr>
          <p:nvPr>
            <p:ph type="sldNum" sz="quarter" idx="12"/>
          </p:nvPr>
        </p:nvSpPr>
        <p:spPr>
          <a:xfrm>
            <a:off x="9333614" y="6513095"/>
            <a:ext cx="2743200" cy="365125"/>
          </a:xfrm>
        </p:spPr>
        <p:txBody>
          <a:bodyPr/>
          <a:lstStyle/>
          <a:p>
            <a:r>
              <a:rPr lang="es-CL" dirty="0">
                <a:solidFill>
                  <a:schemeClr val="bg1"/>
                </a:solidFill>
              </a:rPr>
              <a:t>7</a:t>
            </a:r>
          </a:p>
        </p:txBody>
      </p:sp>
      <p:sp>
        <p:nvSpPr>
          <p:cNvPr id="12" name="Google Shape;113;p3">
            <a:extLst>
              <a:ext uri="{FF2B5EF4-FFF2-40B4-BE49-F238E27FC236}">
                <a16:creationId xmlns:a16="http://schemas.microsoft.com/office/drawing/2014/main" id="{0950FC59-F611-9D46-924F-D64FDECE0A78}"/>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Audiencias</a:t>
            </a:r>
            <a:endParaRPr dirty="0"/>
          </a:p>
        </p:txBody>
      </p:sp>
    </p:spTree>
    <p:extLst>
      <p:ext uri="{BB962C8B-B14F-4D97-AF65-F5344CB8AC3E}">
        <p14:creationId xmlns:p14="http://schemas.microsoft.com/office/powerpoint/2010/main" val="8304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397738" y="-242"/>
            <a:ext cx="2791797" cy="1920240"/>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3"/>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590264" y="5442167"/>
            <a:ext cx="2274856" cy="844625"/>
          </a:xfrm>
          <a:prstGeom prst="rect">
            <a:avLst/>
          </a:prstGeom>
          <a:noFill/>
          <a:ln>
            <a:noFill/>
          </a:ln>
        </p:spPr>
      </p:pic>
      <p:sp>
        <p:nvSpPr>
          <p:cNvPr id="2" name="Rectángulo 1">
            <a:extLst>
              <a:ext uri="{FF2B5EF4-FFF2-40B4-BE49-F238E27FC236}">
                <a16:creationId xmlns:a16="http://schemas.microsoft.com/office/drawing/2014/main" id="{79F37921-3748-44B8-9FD3-D7389DA793E0}"/>
              </a:ext>
            </a:extLst>
          </p:cNvPr>
          <p:cNvSpPr/>
          <p:nvPr/>
        </p:nvSpPr>
        <p:spPr>
          <a:xfrm>
            <a:off x="7882199" y="6140528"/>
            <a:ext cx="4052713" cy="245324"/>
          </a:xfrm>
          <a:prstGeom prst="rect">
            <a:avLst/>
          </a:prstGeom>
        </p:spPr>
        <p:txBody>
          <a:bodyPr wrap="none">
            <a:spAutoFit/>
          </a:bodyPr>
          <a:lstStyle/>
          <a:p>
            <a:pPr algn="r">
              <a:lnSpc>
                <a:spcPct val="107000"/>
              </a:lnSpc>
              <a:spcAft>
                <a:spcPts val="0"/>
              </a:spcAft>
            </a:pPr>
            <a:r>
              <a:rPr lang="es-MX" sz="1000" dirty="0">
                <a:solidFill>
                  <a:srgbClr val="333333"/>
                </a:solidFill>
                <a:latin typeface="Franklin Gothic Book" panose="020B0503020102020204" pitchFamily="34" charset="0"/>
                <a:ea typeface="Libre Franklin"/>
                <a:cs typeface="Libre Franklin"/>
              </a:rPr>
              <a:t>Fuente: Encuesta de audiencias Centro de Políticas Públicas UC - Ekhos</a:t>
            </a:r>
          </a:p>
        </p:txBody>
      </p:sp>
      <p:sp>
        <p:nvSpPr>
          <p:cNvPr id="3" name="Rectángulo 2">
            <a:extLst>
              <a:ext uri="{FF2B5EF4-FFF2-40B4-BE49-F238E27FC236}">
                <a16:creationId xmlns:a16="http://schemas.microsoft.com/office/drawing/2014/main" id="{8DEF401A-FE23-4466-93E9-8979E38BFB7D}"/>
              </a:ext>
            </a:extLst>
          </p:cNvPr>
          <p:cNvSpPr/>
          <p:nvPr/>
        </p:nvSpPr>
        <p:spPr>
          <a:xfrm>
            <a:off x="590264" y="2280699"/>
            <a:ext cx="5135287" cy="3046988"/>
          </a:xfrm>
          <a:prstGeom prst="rect">
            <a:avLst/>
          </a:prstGeom>
        </p:spPr>
        <p:txBody>
          <a:bodyPr wrap="square">
            <a:spAutoFit/>
          </a:bodyPr>
          <a:lstStyle/>
          <a:p>
            <a:r>
              <a:rPr lang="es-CL" sz="1600" dirty="0">
                <a:solidFill>
                  <a:schemeClr val="tx1">
                    <a:lumMod val="65000"/>
                    <a:lumOff val="35000"/>
                  </a:schemeClr>
                </a:solidFill>
                <a:latin typeface="Arial" panose="020B0604020202020204" pitchFamily="34" charset="0"/>
                <a:cs typeface="Arial" panose="020B0604020202020204" pitchFamily="34" charset="0"/>
              </a:rPr>
              <a:t>El Festival tiene un gran alcance territorial y provoca un dinamismo importante en la ciudad. </a:t>
            </a:r>
          </a:p>
          <a:p>
            <a:r>
              <a:rPr lang="es-CL" sz="1600" dirty="0">
                <a:solidFill>
                  <a:schemeClr val="tx1">
                    <a:lumMod val="65000"/>
                    <a:lumOff val="35000"/>
                  </a:schemeClr>
                </a:solidFill>
                <a:latin typeface="Arial" panose="020B0604020202020204" pitchFamily="34" charset="0"/>
                <a:cs typeface="Arial" panose="020B0604020202020204" pitchFamily="34" charset="0"/>
              </a:rPr>
              <a:t>En el caso del espectáculo Rouge!, logró </a:t>
            </a:r>
            <a:r>
              <a:rPr lang="es-CL" sz="1600" b="1" dirty="0">
                <a:solidFill>
                  <a:srgbClr val="217DE3"/>
                </a:solidFill>
                <a:latin typeface="Arial" panose="020B0604020202020204" pitchFamily="34" charset="0"/>
                <a:cs typeface="Arial" panose="020B0604020202020204" pitchFamily="34" charset="0"/>
              </a:rPr>
              <a:t>convocar a asistentes provenientes de al menos 23 comunas del Gran Santiago, </a:t>
            </a:r>
            <a:r>
              <a:rPr lang="es-CL" sz="1600" dirty="0">
                <a:solidFill>
                  <a:schemeClr val="tx1">
                    <a:lumMod val="65000"/>
                    <a:lumOff val="35000"/>
                  </a:schemeClr>
                </a:solidFill>
                <a:latin typeface="Arial" panose="020B0604020202020204" pitchFamily="34" charset="0"/>
                <a:cs typeface="Arial" panose="020B0604020202020204" pitchFamily="34" charset="0"/>
              </a:rPr>
              <a:t>además</a:t>
            </a:r>
            <a:r>
              <a:rPr lang="es-CL" sz="1600" dirty="0">
                <a:solidFill>
                  <a:schemeClr val="tx1">
                    <a:lumMod val="50000"/>
                    <a:lumOff val="50000"/>
                  </a:schemeClr>
                </a:solidFill>
                <a:latin typeface="Arial" panose="020B0604020202020204" pitchFamily="34" charset="0"/>
                <a:cs typeface="Arial" panose="020B0604020202020204" pitchFamily="34" charset="0"/>
              </a:rPr>
              <a:t> </a:t>
            </a:r>
            <a:r>
              <a:rPr lang="es-CL" sz="1600" dirty="0">
                <a:solidFill>
                  <a:schemeClr val="tx1">
                    <a:lumMod val="65000"/>
                    <a:lumOff val="35000"/>
                  </a:schemeClr>
                </a:solidFill>
                <a:latin typeface="Arial" panose="020B0604020202020204" pitchFamily="34" charset="0"/>
                <a:cs typeface="Arial" panose="020B0604020202020204" pitchFamily="34" charset="0"/>
              </a:rPr>
              <a:t>se le suman comunas del periurbano de la Región Metropolitana.</a:t>
            </a:r>
          </a:p>
          <a:p>
            <a:endParaRPr lang="es-CL" sz="1600" dirty="0">
              <a:solidFill>
                <a:schemeClr val="tx1">
                  <a:lumMod val="65000"/>
                  <a:lumOff val="35000"/>
                </a:schemeClr>
              </a:solidFill>
              <a:latin typeface="Arial" panose="020B0604020202020204" pitchFamily="34" charset="0"/>
              <a:cs typeface="Arial" panose="020B0604020202020204" pitchFamily="34" charset="0"/>
            </a:endParaRPr>
          </a:p>
          <a:p>
            <a:r>
              <a:rPr lang="es-CL" sz="1600" dirty="0">
                <a:solidFill>
                  <a:schemeClr val="tx1">
                    <a:lumMod val="65000"/>
                    <a:lumOff val="35000"/>
                  </a:schemeClr>
                </a:solidFill>
                <a:latin typeface="Arial" panose="020B0604020202020204" pitchFamily="34" charset="0"/>
                <a:cs typeface="Arial" panose="020B0604020202020204" pitchFamily="34" charset="0"/>
              </a:rPr>
              <a:t>De acuerdo a los datos, </a:t>
            </a:r>
            <a:r>
              <a:rPr lang="es-CL" sz="1600" b="1" dirty="0">
                <a:solidFill>
                  <a:srgbClr val="217DE3"/>
                </a:solidFill>
                <a:latin typeface="Arial" panose="020B0604020202020204" pitchFamily="34" charset="0"/>
                <a:cs typeface="Arial" panose="020B0604020202020204" pitchFamily="34" charset="0"/>
              </a:rPr>
              <a:t>el 57,2% de los encuestados se trasladó de comuna para ver Rouge!, </a:t>
            </a:r>
            <a:r>
              <a:rPr lang="es-CL" sz="1600" dirty="0">
                <a:solidFill>
                  <a:schemeClr val="tx1">
                    <a:lumMod val="65000"/>
                    <a:lumOff val="35000"/>
                  </a:schemeClr>
                </a:solidFill>
                <a:latin typeface="Arial" panose="020B0604020202020204" pitchFamily="34" charset="0"/>
                <a:cs typeface="Arial" panose="020B0604020202020204" pitchFamily="34" charset="0"/>
              </a:rPr>
              <a:t>y en esos días se presentaban paralelamente otros 3 espectáculos en otras comunas. </a:t>
            </a:r>
          </a:p>
          <a:p>
            <a:endParaRPr lang="es-CL"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Marcador de número de diapositiva 1">
            <a:extLst>
              <a:ext uri="{FF2B5EF4-FFF2-40B4-BE49-F238E27FC236}">
                <a16:creationId xmlns:a16="http://schemas.microsoft.com/office/drawing/2014/main" id="{1967B98F-6D64-327B-9AE6-8179E8CCF063}"/>
              </a:ext>
            </a:extLst>
          </p:cNvPr>
          <p:cNvSpPr>
            <a:spLocks noGrp="1"/>
          </p:cNvSpPr>
          <p:nvPr>
            <p:ph type="sldNum" sz="quarter" idx="12"/>
          </p:nvPr>
        </p:nvSpPr>
        <p:spPr>
          <a:xfrm>
            <a:off x="9333614" y="6513095"/>
            <a:ext cx="2743200" cy="365125"/>
          </a:xfrm>
        </p:spPr>
        <p:txBody>
          <a:bodyPr/>
          <a:lstStyle/>
          <a:p>
            <a:r>
              <a:rPr lang="es-CL" dirty="0">
                <a:solidFill>
                  <a:schemeClr val="bg1"/>
                </a:solidFill>
              </a:rPr>
              <a:t>8</a:t>
            </a:r>
          </a:p>
        </p:txBody>
      </p:sp>
      <p:sp>
        <p:nvSpPr>
          <p:cNvPr id="10" name="Google Shape;113;p3">
            <a:extLst>
              <a:ext uri="{FF2B5EF4-FFF2-40B4-BE49-F238E27FC236}">
                <a16:creationId xmlns:a16="http://schemas.microsoft.com/office/drawing/2014/main" id="{89A806B5-26BE-E746-A05B-615D284B004A}"/>
              </a:ext>
            </a:extLst>
          </p:cNvPr>
          <p:cNvSpPr txBox="1"/>
          <p:nvPr/>
        </p:nvSpPr>
        <p:spPr>
          <a:xfrm>
            <a:off x="590264" y="1194253"/>
            <a:ext cx="2274856" cy="57879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FFFFF"/>
              </a:buClr>
              <a:buSzPts val="2400"/>
              <a:buFont typeface="Nunito Sans"/>
              <a:buNone/>
            </a:pPr>
            <a:r>
              <a:rPr lang="es-CL" sz="2400" b="1" dirty="0">
                <a:solidFill>
                  <a:schemeClr val="lt1"/>
                </a:solidFill>
                <a:latin typeface="Arial"/>
                <a:cs typeface="Arial"/>
                <a:sym typeface="Arial"/>
              </a:rPr>
              <a:t>Audiencias</a:t>
            </a:r>
            <a:endParaRPr dirty="0"/>
          </a:p>
        </p:txBody>
      </p:sp>
      <p:pic>
        <p:nvPicPr>
          <p:cNvPr id="7" name="Imagen 6">
            <a:extLst>
              <a:ext uri="{FF2B5EF4-FFF2-40B4-BE49-F238E27FC236}">
                <a16:creationId xmlns:a16="http://schemas.microsoft.com/office/drawing/2014/main" id="{42EA53F1-824B-4448-A737-26123CC86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107" y="489465"/>
            <a:ext cx="5814805" cy="5304580"/>
          </a:xfrm>
          <a:prstGeom prst="rect">
            <a:avLst/>
          </a:prstGeom>
          <a:ln>
            <a:solidFill>
              <a:schemeClr val="bg2">
                <a:lumMod val="90000"/>
              </a:schemeClr>
            </a:solidFill>
          </a:ln>
        </p:spPr>
      </p:pic>
    </p:spTree>
    <p:extLst>
      <p:ext uri="{BB962C8B-B14F-4D97-AF65-F5344CB8AC3E}">
        <p14:creationId xmlns:p14="http://schemas.microsoft.com/office/powerpoint/2010/main" val="13564113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7fb0fb7-2e93-469b-88c0-aee2425ab4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583DC7DC9A7439A02A2929EC6DE93" ma:contentTypeVersion="11" ma:contentTypeDescription="Create a new document." ma:contentTypeScope="" ma:versionID="95bab3c7385570af06bc048eb0c3b5e2">
  <xsd:schema xmlns:xsd="http://www.w3.org/2001/XMLSchema" xmlns:xs="http://www.w3.org/2001/XMLSchema" xmlns:p="http://schemas.microsoft.com/office/2006/metadata/properties" xmlns:ns3="57fb0fb7-2e93-469b-88c0-aee2425ab4eb" xmlns:ns4="85e3e3dd-2191-417b-b736-214888f3ce19" targetNamespace="http://schemas.microsoft.com/office/2006/metadata/properties" ma:root="true" ma:fieldsID="1c37c9549640ba63abedc95e2e19e7ed" ns3:_="" ns4:_="">
    <xsd:import namespace="57fb0fb7-2e93-469b-88c0-aee2425ab4eb"/>
    <xsd:import namespace="85e3e3dd-2191-417b-b736-214888f3ce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b0fb7-2e93-469b-88c0-aee2425ab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e3e3dd-2191-417b-b736-214888f3ce1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2F5280-4B33-4B0B-9424-EA95156846AF}">
  <ds:schemaRefs>
    <ds:schemaRef ds:uri="http://schemas.microsoft.com/sharepoint/v3/contenttype/forms"/>
  </ds:schemaRefs>
</ds:datastoreItem>
</file>

<file path=customXml/itemProps2.xml><?xml version="1.0" encoding="utf-8"?>
<ds:datastoreItem xmlns:ds="http://schemas.openxmlformats.org/officeDocument/2006/customXml" ds:itemID="{1B6A940E-20E8-44E9-BD51-5080B14BBE66}">
  <ds:schemaRefs>
    <ds:schemaRef ds:uri="85e3e3dd-2191-417b-b736-214888f3ce19"/>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57fb0fb7-2e93-469b-88c0-aee2425ab4eb"/>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17843AE-A7E2-4EE7-9B23-E7A42B404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b0fb7-2e93-469b-88c0-aee2425ab4eb"/>
    <ds:schemaRef ds:uri="85e3e3dd-2191-417b-b736-214888f3ce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40791</TotalTime>
  <Words>2917</Words>
  <Application>Microsoft Office PowerPoint</Application>
  <PresentationFormat>Panorámica</PresentationFormat>
  <Paragraphs>233</Paragraphs>
  <Slides>33</Slides>
  <Notes>32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33</vt:i4>
      </vt:variant>
    </vt:vector>
  </HeadingPairs>
  <TitlesOfParts>
    <vt:vector size="46" baseType="lpstr">
      <vt:lpstr>-apple-system</vt:lpstr>
      <vt:lpstr>Arial</vt:lpstr>
      <vt:lpstr>Calibri</vt:lpstr>
      <vt:lpstr>Calibri Light</vt:lpstr>
      <vt:lpstr>Courier New</vt:lpstr>
      <vt:lpstr>Franklin Gothic Book</vt:lpstr>
      <vt:lpstr>Libre Franklin</vt:lpstr>
      <vt:lpstr>Montserrat</vt:lpstr>
      <vt:lpstr>Nunito Sans</vt:lpstr>
      <vt:lpstr>Roboto</vt:lpstr>
      <vt:lpstr>Roboto 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Vergara</dc:creator>
  <cp:lastModifiedBy>DOMINIQUE PAZ KEIM MARTINEZ</cp:lastModifiedBy>
  <cp:revision>435</cp:revision>
  <dcterms:created xsi:type="dcterms:W3CDTF">2022-03-04T14:55:13Z</dcterms:created>
  <dcterms:modified xsi:type="dcterms:W3CDTF">2023-01-19T18:50:29Z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0x010100321583DC7DC9A7439A02A2929EC6DE93</vt:lpwstr>
  </property>
  <property fmtid="{D5CDD505-2E9C-101B-9397-08002B2CF9AE}" pid="3" name="MSIP_Label_b24820e8-223f-4ed2-bd95-81c83f641284_Enabled">
    <vt:lpwstr>true</vt:lpwstr>
  </property>
  <property fmtid="{D5CDD505-2E9C-101B-9397-08002B2CF9AE}" pid="4" name="MSIP_Label_b24820e8-223f-4ed2-bd95-81c83f641284_SetDate">
    <vt:lpwstr>2022-12-21T00:27:29Z</vt:lpwstr>
  </property>
  <property fmtid="{D5CDD505-2E9C-101B-9397-08002B2CF9AE}" pid="5" name="MSIP_Label_b24820e8-223f-4ed2-bd95-81c83f641284_Method">
    <vt:lpwstr>Standard</vt:lpwstr>
  </property>
  <property fmtid="{D5CDD505-2E9C-101B-9397-08002B2CF9AE}" pid="6" name="MSIP_Label_b24820e8-223f-4ed2-bd95-81c83f641284_Name">
    <vt:lpwstr>b24820e8-223f-4ed2-bd95-81c83f641284</vt:lpwstr>
  </property>
  <property fmtid="{D5CDD505-2E9C-101B-9397-08002B2CF9AE}" pid="7" name="MSIP_Label_b24820e8-223f-4ed2-bd95-81c83f641284_SiteId">
    <vt:lpwstr>3cbcc3d3-094d-4006-9849-0d11d61f484d</vt:lpwstr>
  </property>
  <property fmtid="{D5CDD505-2E9C-101B-9397-08002B2CF9AE}" pid="8" name="MSIP_Label_b24820e8-223f-4ed2-bd95-81c83f641284_ActionId">
    <vt:lpwstr>05379064-c6f7-4ccc-92f3-bb50359b8f89</vt:lpwstr>
  </property>
  <property fmtid="{D5CDD505-2E9C-101B-9397-08002B2CF9AE}" pid="9" name="MSIP_Label_b24820e8-223f-4ed2-bd95-81c83f641284_ContentBits">
    <vt:lpwstr>0</vt:lpwstr>
  </property>
</Properties>
</file>