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9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0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1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2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13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14.xml" ContentType="application/vnd.openxmlformats-officedocument.presentationml.notesSlid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15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16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drawings/drawing1.xml" ContentType="application/vnd.openxmlformats-officedocument.drawingml.chartshapes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17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18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19.xml" ContentType="application/vnd.openxmlformats-officedocument.presentationml.notesSlide+xml"/>
  <Override PartName="/ppt/charts/chart43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charts/chart44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5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notesSlides/notesSlide21.xml" ContentType="application/vnd.openxmlformats-officedocument.presentationml.notesSlide+xml"/>
  <Override PartName="/ppt/charts/chart46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7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22.xml" ContentType="application/vnd.openxmlformats-officedocument.presentationml.notesSlide+xml"/>
  <Override PartName="/ppt/charts/chart48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9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50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23.xml" ContentType="application/vnd.openxmlformats-officedocument.presentationml.notesSlide+xml"/>
  <Override PartName="/ppt/charts/chart51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2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24.xml" ContentType="application/vnd.openxmlformats-officedocument.presentationml.notesSlide+xml"/>
  <Override PartName="/ppt/charts/chart53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4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5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25.xml" ContentType="application/vnd.openxmlformats-officedocument.presentationml.notesSlide+xml"/>
  <Override PartName="/ppt/charts/chart56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7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8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9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26.xml" ContentType="application/vnd.openxmlformats-officedocument.presentationml.notesSlide+xml"/>
  <Override PartName="/ppt/charts/chart60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1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notesSlides/notesSlide27.xml" ContentType="application/vnd.openxmlformats-officedocument.presentationml.notesSlide+xml"/>
  <Override PartName="/ppt/charts/chart62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63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notesSlides/notesSlide28.xml" ContentType="application/vnd.openxmlformats-officedocument.presentationml.notesSlide+xml"/>
  <Override PartName="/ppt/charts/chart64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5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6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67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68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69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70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notesSlides/notesSlide29.xml" ContentType="application/vnd.openxmlformats-officedocument.presentationml.notesSlide+xml"/>
  <Override PartName="/ppt/charts/chart71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72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73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notesSlides/notesSlide30.xml" ContentType="application/vnd.openxmlformats-officedocument.presentationml.notesSlide+xml"/>
  <Override PartName="/ppt/charts/chart74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drawings/drawing2.xml" ContentType="application/vnd.openxmlformats-officedocument.drawingml.chartshapes+xml"/>
  <Override PartName="/ppt/charts/chart75.xml" ContentType="application/vnd.openxmlformats-officedocument.drawingml.chart+xml"/>
  <Override PartName="/ppt/charts/style74.xml" ContentType="application/vnd.ms-office.chartstyle+xml"/>
  <Override PartName="/ppt/charts/colors74.xml" ContentType="application/vnd.ms-office.chartcolorstyle+xml"/>
  <Override PartName="/ppt/notesSlides/notesSlide31.xml" ContentType="application/vnd.openxmlformats-officedocument.presentationml.notesSlide+xml"/>
  <Override PartName="/ppt/charts/chart76.xml" ContentType="application/vnd.openxmlformats-officedocument.drawingml.chart+xml"/>
  <Override PartName="/ppt/charts/style75.xml" ContentType="application/vnd.ms-office.chartstyle+xml"/>
  <Override PartName="/ppt/charts/colors75.xml" ContentType="application/vnd.ms-office.chartcolorstyle+xml"/>
  <Override PartName="/ppt/notesSlides/notesSlide32.xml" ContentType="application/vnd.openxmlformats-officedocument.presentationml.notesSlide+xml"/>
  <Override PartName="/ppt/charts/chart77.xml" ContentType="application/vnd.openxmlformats-officedocument.drawingml.chart+xml"/>
  <Override PartName="/ppt/charts/style76.xml" ContentType="application/vnd.ms-office.chartstyle+xml"/>
  <Override PartName="/ppt/charts/colors76.xml" ContentType="application/vnd.ms-office.chartcolorstyle+xml"/>
  <Override PartName="/ppt/notesSlides/notesSlide33.xml" ContentType="application/vnd.openxmlformats-officedocument.presentationml.notesSlide+xml"/>
  <Override PartName="/ppt/charts/chart78.xml" ContentType="application/vnd.openxmlformats-officedocument.drawingml.chart+xml"/>
  <Override PartName="/ppt/charts/style77.xml" ContentType="application/vnd.ms-office.chartstyle+xml"/>
  <Override PartName="/ppt/charts/colors77.xml" ContentType="application/vnd.ms-office.chartcolorstyle+xml"/>
  <Override PartName="/ppt/charts/chart79.xml" ContentType="application/vnd.openxmlformats-officedocument.drawingml.chart+xml"/>
  <Override PartName="/ppt/charts/style78.xml" ContentType="application/vnd.ms-office.chartstyle+xml"/>
  <Override PartName="/ppt/charts/colors78.xml" ContentType="application/vnd.ms-office.chartcolorstyle+xml"/>
  <Override PartName="/ppt/notesSlides/notesSlide34.xml" ContentType="application/vnd.openxmlformats-officedocument.presentationml.notesSlide+xml"/>
  <Override PartName="/ppt/charts/chart80.xml" ContentType="application/vnd.openxmlformats-officedocument.drawingml.chart+xml"/>
  <Override PartName="/ppt/charts/style79.xml" ContentType="application/vnd.ms-office.chartstyle+xml"/>
  <Override PartName="/ppt/charts/colors79.xml" ContentType="application/vnd.ms-office.chartcolorstyle+xml"/>
  <Override PartName="/ppt/charts/chart81.xml" ContentType="application/vnd.openxmlformats-officedocument.drawingml.chart+xml"/>
  <Override PartName="/ppt/charts/style80.xml" ContentType="application/vnd.ms-office.chartstyle+xml"/>
  <Override PartName="/ppt/charts/colors80.xml" ContentType="application/vnd.ms-office.chartcolorstyle+xml"/>
  <Override PartName="/ppt/notesSlides/notesSlide35.xml" ContentType="application/vnd.openxmlformats-officedocument.presentationml.notesSlide+xml"/>
  <Override PartName="/ppt/charts/chart82.xml" ContentType="application/vnd.openxmlformats-officedocument.drawingml.chart+xml"/>
  <Override PartName="/ppt/charts/style81.xml" ContentType="application/vnd.ms-office.chartstyle+xml"/>
  <Override PartName="/ppt/charts/colors81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4"/>
  </p:notesMasterIdLst>
  <p:sldIdLst>
    <p:sldId id="256" r:id="rId2"/>
    <p:sldId id="370" r:id="rId3"/>
    <p:sldId id="371" r:id="rId4"/>
    <p:sldId id="287" r:id="rId5"/>
    <p:sldId id="372" r:id="rId6"/>
    <p:sldId id="373" r:id="rId7"/>
    <p:sldId id="374" r:id="rId8"/>
    <p:sldId id="289" r:id="rId9"/>
    <p:sldId id="375" r:id="rId10"/>
    <p:sldId id="377" r:id="rId11"/>
    <p:sldId id="410" r:id="rId12"/>
    <p:sldId id="378" r:id="rId13"/>
    <p:sldId id="440" r:id="rId14"/>
    <p:sldId id="379" r:id="rId15"/>
    <p:sldId id="425" r:id="rId16"/>
    <p:sldId id="436" r:id="rId17"/>
    <p:sldId id="291" r:id="rId18"/>
    <p:sldId id="406" r:id="rId19"/>
    <p:sldId id="432" r:id="rId20"/>
    <p:sldId id="431" r:id="rId21"/>
    <p:sldId id="405" r:id="rId22"/>
    <p:sldId id="407" r:id="rId23"/>
    <p:sldId id="408" r:id="rId24"/>
    <p:sldId id="429" r:id="rId25"/>
    <p:sldId id="430" r:id="rId26"/>
    <p:sldId id="437" r:id="rId27"/>
    <p:sldId id="381" r:id="rId28"/>
    <p:sldId id="382" r:id="rId29"/>
    <p:sldId id="383" r:id="rId30"/>
    <p:sldId id="384" r:id="rId31"/>
    <p:sldId id="385" r:id="rId32"/>
    <p:sldId id="386" r:id="rId33"/>
    <p:sldId id="840" r:id="rId34"/>
    <p:sldId id="387" r:id="rId35"/>
    <p:sldId id="426" r:id="rId36"/>
    <p:sldId id="438" r:id="rId37"/>
    <p:sldId id="388" r:id="rId38"/>
    <p:sldId id="389" r:id="rId39"/>
    <p:sldId id="829" r:id="rId40"/>
    <p:sldId id="841" r:id="rId41"/>
    <p:sldId id="292" r:id="rId42"/>
    <p:sldId id="390" r:id="rId43"/>
    <p:sldId id="391" r:id="rId44"/>
    <p:sldId id="439" r:id="rId45"/>
    <p:sldId id="392" r:id="rId46"/>
    <p:sldId id="393" r:id="rId47"/>
    <p:sldId id="394" r:id="rId48"/>
    <p:sldId id="395" r:id="rId49"/>
    <p:sldId id="293" r:id="rId50"/>
    <p:sldId id="397" r:id="rId51"/>
    <p:sldId id="435" r:id="rId52"/>
    <p:sldId id="396" r:id="rId53"/>
    <p:sldId id="398" r:id="rId54"/>
    <p:sldId id="290" r:id="rId55"/>
    <p:sldId id="399" r:id="rId56"/>
    <p:sldId id="400" r:id="rId57"/>
    <p:sldId id="401" r:id="rId58"/>
    <p:sldId id="402" r:id="rId59"/>
    <p:sldId id="403" r:id="rId60"/>
    <p:sldId id="404" r:id="rId61"/>
    <p:sldId id="836" r:id="rId62"/>
    <p:sldId id="412" r:id="rId63"/>
    <p:sldId id="414" r:id="rId64"/>
    <p:sldId id="415" r:id="rId65"/>
    <p:sldId id="416" r:id="rId66"/>
    <p:sldId id="417" r:id="rId67"/>
    <p:sldId id="413" r:id="rId68"/>
    <p:sldId id="834" r:id="rId69"/>
    <p:sldId id="835" r:id="rId70"/>
    <p:sldId id="824" r:id="rId71"/>
    <p:sldId id="825" r:id="rId72"/>
    <p:sldId id="826" r:id="rId73"/>
    <p:sldId id="837" r:id="rId74"/>
    <p:sldId id="838" r:id="rId75"/>
    <p:sldId id="839" r:id="rId76"/>
    <p:sldId id="823" r:id="rId77"/>
    <p:sldId id="827" r:id="rId78"/>
    <p:sldId id="828" r:id="rId79"/>
    <p:sldId id="423" r:id="rId80"/>
    <p:sldId id="427" r:id="rId81"/>
    <p:sldId id="830" r:id="rId82"/>
    <p:sldId id="409" r:id="rId83"/>
  </p:sldIdLst>
  <p:sldSz cx="10799763" cy="6838950"/>
  <p:notesSz cx="6858000" cy="9144000"/>
  <p:embeddedFontLs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Verdana" panose="020B0604030504040204" pitchFamily="34" charset="0"/>
      <p:regular r:id="rId89"/>
      <p:bold r:id="rId90"/>
      <p:italic r:id="rId91"/>
      <p:boldItalic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000000"/>
          </p15:clr>
        </p15:guide>
        <p15:guide id="2" pos="544" userDrawn="1">
          <p15:clr>
            <a:srgbClr val="000000"/>
          </p15:clr>
        </p15:guide>
        <p15:guide id="3" pos="6781" userDrawn="1">
          <p15:clr>
            <a:srgbClr val="000000"/>
          </p15:clr>
        </p15:guide>
        <p15:guide id="4" pos="6191" userDrawn="1">
          <p15:clr>
            <a:srgbClr val="000000"/>
          </p15:clr>
        </p15:guide>
        <p15:guide id="5" orient="horz" pos="907" userDrawn="1">
          <p15:clr>
            <a:srgbClr val="A4A3A4"/>
          </p15:clr>
        </p15:guide>
        <p15:guide id="6" pos="5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737A"/>
    <a:srgbClr val="FC303A"/>
    <a:srgbClr val="9A0025"/>
    <a:srgbClr val="FD3E47"/>
    <a:srgbClr val="FD9C97"/>
    <a:srgbClr val="D2313A"/>
    <a:srgbClr val="E7030E"/>
    <a:srgbClr val="640018"/>
    <a:srgbClr val="76001C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92241" autoAdjust="0"/>
  </p:normalViewPr>
  <p:slideViewPr>
    <p:cSldViewPr snapToGrid="0">
      <p:cViewPr>
        <p:scale>
          <a:sx n="90" d="100"/>
          <a:sy n="90" d="100"/>
        </p:scale>
        <p:origin x="-653" y="0"/>
      </p:cViewPr>
      <p:guideLst>
        <p:guide orient="horz"/>
        <p:guide pos="544"/>
        <p:guide pos="6781"/>
        <p:guide pos="6191"/>
        <p:guide orient="horz" pos="907"/>
        <p:guide pos="5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6.fntdata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chartUserShapes" Target="../drawings/drawing1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3.xlsx"/><Relationship Id="rId1" Type="http://schemas.openxmlformats.org/officeDocument/2006/relationships/themeOverride" Target="../theme/themeOverride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1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2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6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7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8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9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0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1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2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3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4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5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6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7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package" Target="../embeddings/Hoja_de_c_lculo_de_Microsoft_Excel68.xlsx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chartColorStyle" Target="colors68.xml"/><Relationship Id="rId1" Type="http://schemas.microsoft.com/office/2011/relationships/chartStyle" Target="style68.xml"/><Relationship Id="rId4" Type="http://schemas.openxmlformats.org/officeDocument/2006/relationships/package" Target="../embeddings/Hoja_de_c_lculo_de_Microsoft_Excel69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chartColorStyle" Target="colors69.xml"/><Relationship Id="rId1" Type="http://schemas.microsoft.com/office/2011/relationships/chartStyle" Target="style69.xml"/><Relationship Id="rId4" Type="http://schemas.openxmlformats.org/officeDocument/2006/relationships/package" Target="../embeddings/Hoja_de_c_lculo_de_Microsoft_Excel70.xlsx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1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2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3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4.xlsx"/><Relationship Id="rId2" Type="http://schemas.microsoft.com/office/2011/relationships/chartColorStyle" Target="colors73.xml"/><Relationship Id="rId1" Type="http://schemas.microsoft.com/office/2011/relationships/chartStyle" Target="style73.xml"/><Relationship Id="rId4" Type="http://schemas.openxmlformats.org/officeDocument/2006/relationships/chartUserShapes" Target="../drawings/drawing2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5.xlsx"/><Relationship Id="rId2" Type="http://schemas.microsoft.com/office/2011/relationships/chartColorStyle" Target="colors74.xml"/><Relationship Id="rId1" Type="http://schemas.microsoft.com/office/2011/relationships/chartStyle" Target="style74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6.xlsx"/><Relationship Id="rId2" Type="http://schemas.microsoft.com/office/2011/relationships/chartColorStyle" Target="colors75.xml"/><Relationship Id="rId1" Type="http://schemas.microsoft.com/office/2011/relationships/chartStyle" Target="style75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7.xlsx"/><Relationship Id="rId2" Type="http://schemas.microsoft.com/office/2011/relationships/chartColorStyle" Target="colors76.xml"/><Relationship Id="rId1" Type="http://schemas.microsoft.com/office/2011/relationships/chartStyle" Target="style76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8.xlsx"/><Relationship Id="rId2" Type="http://schemas.microsoft.com/office/2011/relationships/chartColorStyle" Target="colors77.xml"/><Relationship Id="rId1" Type="http://schemas.microsoft.com/office/2011/relationships/chartStyle" Target="style77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9.xlsx"/><Relationship Id="rId2" Type="http://schemas.microsoft.com/office/2011/relationships/chartColorStyle" Target="colors78.xml"/><Relationship Id="rId1" Type="http://schemas.microsoft.com/office/2011/relationships/chartStyle" Target="style7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0.xlsx"/><Relationship Id="rId2" Type="http://schemas.microsoft.com/office/2011/relationships/chartColorStyle" Target="colors79.xml"/><Relationship Id="rId1" Type="http://schemas.microsoft.com/office/2011/relationships/chartStyle" Target="style79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1.xlsx"/><Relationship Id="rId2" Type="http://schemas.microsoft.com/office/2011/relationships/chartColorStyle" Target="colors80.xml"/><Relationship Id="rId1" Type="http://schemas.microsoft.com/office/2011/relationships/chartStyle" Target="style80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2.xlsx"/><Relationship Id="rId2" Type="http://schemas.microsoft.com/office/2011/relationships/chartColorStyle" Target="colors81.xml"/><Relationship Id="rId1" Type="http://schemas.microsoft.com/office/2011/relationships/chartStyle" Target="style8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 2</c:v>
                </c:pt>
              </c:strCache>
            </c:strRef>
          </c:tx>
          <c:dPt>
            <c:idx val="0"/>
            <c:bubble3D val="0"/>
            <c:spPr>
              <a:solidFill>
                <a:srgbClr val="FD9C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37B-491F-8B39-60EF72E7003B}"/>
              </c:ext>
            </c:extLst>
          </c:dPt>
          <c:dPt>
            <c:idx val="1"/>
            <c:bubble3D val="0"/>
            <c:spPr>
              <a:solidFill>
                <a:srgbClr val="FD3E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7B-491F-8B39-60EF72E7003B}"/>
              </c:ext>
            </c:extLst>
          </c:dPt>
          <c:dPt>
            <c:idx val="2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37B-491F-8B39-60EF72E7003B}"/>
              </c:ext>
            </c:extLst>
          </c:dPt>
          <c:dPt>
            <c:idx val="3"/>
            <c:bubble3D val="0"/>
            <c:spPr>
              <a:solidFill>
                <a:srgbClr val="95373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7B-491F-8B39-60EF72E7003B}"/>
              </c:ext>
            </c:extLst>
          </c:dPt>
          <c:dLbls>
            <c:dLbl>
              <c:idx val="0"/>
              <c:layout>
                <c:manualLayout>
                  <c:x val="-8.5176760663185323E-3"/>
                  <c:y val="-0.269620799872703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7B-491F-8B39-60EF72E7003B}"/>
                </c:ext>
              </c:extLst>
            </c:dLbl>
            <c:dLbl>
              <c:idx val="1"/>
              <c:layout>
                <c:manualLayout>
                  <c:x val="2.0938052217084217E-2"/>
                  <c:y val="-3.43965233780692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7B-491F-8B39-60EF72E7003B}"/>
                </c:ext>
              </c:extLst>
            </c:dLbl>
            <c:dLbl>
              <c:idx val="2"/>
              <c:layout>
                <c:manualLayout>
                  <c:x val="-0.17488431917746688"/>
                  <c:y val="-0.1553600651680922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7B-491F-8B39-60EF72E7003B}"/>
                </c:ext>
              </c:extLst>
            </c:dLbl>
            <c:dLbl>
              <c:idx val="3"/>
              <c:layout>
                <c:manualLayout>
                  <c:x val="4.2539428989113552E-2"/>
                  <c:y val="-0.1587534727322160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7B-491F-8B39-60EF72E700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Mujer</c:v>
                </c:pt>
                <c:pt idx="1">
                  <c:v>Hombre</c:v>
                </c:pt>
                <c:pt idx="2">
                  <c:v>Otro</c:v>
                </c:pt>
                <c:pt idx="3">
                  <c:v>Prefiero no decir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0.63869257950530034</c:v>
                </c:pt>
                <c:pt idx="1">
                  <c:v>0.33568904593639576</c:v>
                </c:pt>
                <c:pt idx="2">
                  <c:v>7.9505300353356883E-3</c:v>
                </c:pt>
                <c:pt idx="3">
                  <c:v>1.7667844522968199E-2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7B-491F-8B39-60EF72E7003B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203-48D9-975E-C1B5F42A98A1}"/>
              </c:ext>
            </c:extLst>
          </c:dPt>
          <c:dPt>
            <c:idx val="1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03-48D9-975E-C1B5F42A98A1}"/>
              </c:ext>
            </c:extLst>
          </c:dPt>
          <c:dPt>
            <c:idx val="2"/>
            <c:invertIfNegative val="0"/>
            <c:bubble3D val="0"/>
            <c:spPr>
              <a:solidFill>
                <a:srgbClr val="FD9C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03-48D9-975E-C1B5F42A98A1}"/>
              </c:ext>
            </c:extLst>
          </c:dPt>
          <c:dPt>
            <c:idx val="3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203-48D9-975E-C1B5F42A98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Videojuegos</c:v>
                </c:pt>
                <c:pt idx="1">
                  <c:v>Música</c:v>
                </c:pt>
                <c:pt idx="2">
                  <c:v>Internet</c:v>
                </c:pt>
                <c:pt idx="3">
                  <c:v>Tv</c:v>
                </c:pt>
                <c:pt idx="4">
                  <c:v>Redes Sociales</c:v>
                </c:pt>
                <c:pt idx="5">
                  <c:v>Teatro</c:v>
                </c:pt>
                <c:pt idx="6">
                  <c:v>Series, peliculas y documentales</c:v>
                </c:pt>
              </c:strCache>
            </c:strRef>
          </c:cat>
          <c:val>
            <c:numRef>
              <c:f>Hoja1!$B$2:$B$8</c:f>
            </c:numRef>
          </c:val>
          <c:extLst>
            <c:ext xmlns:c16="http://schemas.microsoft.com/office/drawing/2014/chart" uri="{C3380CC4-5D6E-409C-BE32-E72D297353CC}">
              <c16:uniqueId val="{00000008-8203-48D9-975E-C1B5F42A98A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443-4931-B564-39AC5B6B3FD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C443-4931-B564-39AC5B6B3FD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443-4931-B564-39AC5B6B3FD9}"/>
              </c:ext>
            </c:extLst>
          </c:dPt>
          <c:dPt>
            <c:idx val="3"/>
            <c:invertIfNegative val="0"/>
            <c:bubble3D val="0"/>
            <c:spPr>
              <a:solidFill>
                <a:srgbClr val="D231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C443-4931-B564-39AC5B6B3FD9}"/>
              </c:ext>
            </c:extLst>
          </c:dPt>
          <c:dPt>
            <c:idx val="4"/>
            <c:invertIfNegative val="0"/>
            <c:bubble3D val="0"/>
            <c:spPr>
              <a:solidFill>
                <a:srgbClr val="9A002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443-4931-B564-39AC5B6B3FD9}"/>
              </c:ext>
            </c:extLst>
          </c:dPt>
          <c:dPt>
            <c:idx val="5"/>
            <c:invertIfNegative val="0"/>
            <c:bubble3D val="0"/>
            <c:spPr>
              <a:solidFill>
                <a:srgbClr val="FC3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C443-4931-B564-39AC5B6B3FD9}"/>
              </c:ext>
            </c:extLst>
          </c:dPt>
          <c:dPt>
            <c:idx val="6"/>
            <c:invertIfNegative val="0"/>
            <c:bubble3D val="0"/>
            <c:spPr>
              <a:solidFill>
                <a:srgbClr val="FD9C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443-4931-B564-39AC5B6B3F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Videojuegos</c:v>
                </c:pt>
                <c:pt idx="1">
                  <c:v>Música</c:v>
                </c:pt>
                <c:pt idx="2">
                  <c:v>Internet</c:v>
                </c:pt>
                <c:pt idx="3">
                  <c:v>Tv</c:v>
                </c:pt>
                <c:pt idx="4">
                  <c:v>Redes Sociales</c:v>
                </c:pt>
                <c:pt idx="5">
                  <c:v>Teatro</c:v>
                </c:pt>
                <c:pt idx="6">
                  <c:v>Series, peliculas y documentales</c:v>
                </c:pt>
              </c:strCache>
            </c:strRef>
          </c:cat>
          <c:val>
            <c:numRef>
              <c:f>Hoja1!$C$2:$C$8</c:f>
              <c:numCache>
                <c:formatCode>0.0%</c:formatCode>
                <c:ptCount val="7"/>
                <c:pt idx="0">
                  <c:v>4.0567951318458417E-3</c:v>
                </c:pt>
                <c:pt idx="1">
                  <c:v>5.8823529411764705E-2</c:v>
                </c:pt>
                <c:pt idx="2">
                  <c:v>0.12170385395537525</c:v>
                </c:pt>
                <c:pt idx="3">
                  <c:v>0.12170385395537525</c:v>
                </c:pt>
                <c:pt idx="4">
                  <c:v>0.1460446247464503</c:v>
                </c:pt>
                <c:pt idx="5">
                  <c:v>0.25760649087221094</c:v>
                </c:pt>
                <c:pt idx="6">
                  <c:v>0.54158215010141986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443-4931-B564-39AC5B6B3FD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9719168"/>
        <c:axId val="67006976"/>
      </c:barChart>
      <c:catAx>
        <c:axId val="139719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7006976"/>
        <c:crosses val="autoZero"/>
        <c:auto val="1"/>
        <c:lblAlgn val="ctr"/>
        <c:lblOffset val="100"/>
        <c:noMultiLvlLbl val="0"/>
      </c:catAx>
      <c:valAx>
        <c:axId val="67006976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71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579269906180925"/>
          <c:y val="4.8445735649794278E-2"/>
          <c:w val="0.47093730396537115"/>
          <c:h val="0.833995284578984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Hoja1!$C$1</c:f>
              <c:strCache>
                <c:ptCount val="1"/>
                <c:pt idx="0">
                  <c:v>Columna3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05-4569-A36B-2EE0996CAE3D}"/>
              </c:ext>
            </c:extLst>
          </c:dPt>
          <c:dPt>
            <c:idx val="1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B9F-438A-B327-1161D4CCA6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Teatro a Mil</c:v>
                </c:pt>
                <c:pt idx="1">
                  <c:v>Escenix</c:v>
                </c:pt>
                <c:pt idx="3">
                  <c:v>Vimeo</c:v>
                </c:pt>
                <c:pt idx="4">
                  <c:v>Mubi</c:v>
                </c:pt>
                <c:pt idx="5">
                  <c:v>Ondamedia</c:v>
                </c:pt>
              </c:strCache>
            </c:strRef>
          </c:cat>
          <c:val>
            <c:numRef>
              <c:f>Hoja1!$C$2:$C$7</c:f>
              <c:numCache>
                <c:formatCode>0.0%</c:formatCode>
                <c:ptCount val="6"/>
                <c:pt idx="0">
                  <c:v>8.9249492900608518E-2</c:v>
                </c:pt>
                <c:pt idx="1">
                  <c:v>9.330628803245436E-2</c:v>
                </c:pt>
                <c:pt idx="2">
                  <c:v>0</c:v>
                </c:pt>
                <c:pt idx="3">
                  <c:v>3.2454361054766734E-2</c:v>
                </c:pt>
                <c:pt idx="4">
                  <c:v>6.4908722109533468E-2</c:v>
                </c:pt>
                <c:pt idx="5">
                  <c:v>0.23732251521298176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05-4569-A36B-2EE0996CAE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9319296"/>
        <c:axId val="67008704"/>
      </c:barChart>
      <c:catAx>
        <c:axId val="139319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7008704"/>
        <c:crosses val="autoZero"/>
        <c:auto val="1"/>
        <c:lblAlgn val="ctr"/>
        <c:lblOffset val="100"/>
        <c:noMultiLvlLbl val="0"/>
      </c:catAx>
      <c:valAx>
        <c:axId val="67008704"/>
        <c:scaling>
          <c:orientation val="minMax"/>
          <c:max val="0.30000000000000004"/>
          <c:min val="0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31929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44994260382473"/>
          <c:y val="3.2351772376912738E-2"/>
          <c:w val="0.72872699515491635"/>
          <c:h val="0.887523980143375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Baby Boomer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Fox Play</c:v>
                </c:pt>
                <c:pt idx="1">
                  <c:v>HBO Go</c:v>
                </c:pt>
                <c:pt idx="2">
                  <c:v>Otra</c:v>
                </c:pt>
                <c:pt idx="3">
                  <c:v>Amazon Prime</c:v>
                </c:pt>
                <c:pt idx="4">
                  <c:v>Spotify</c:v>
                </c:pt>
                <c:pt idx="5">
                  <c:v>You Tube</c:v>
                </c:pt>
                <c:pt idx="6">
                  <c:v>Netflix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1.443298969072165E-2</c:v>
                </c:pt>
                <c:pt idx="1">
                  <c:v>0.1154639175257732</c:v>
                </c:pt>
                <c:pt idx="2">
                  <c:v>0.18556701030927836</c:v>
                </c:pt>
                <c:pt idx="3">
                  <c:v>0.17731958762886599</c:v>
                </c:pt>
                <c:pt idx="4">
                  <c:v>0.29278350515463919</c:v>
                </c:pt>
                <c:pt idx="5">
                  <c:v>0.74020618556701034</c:v>
                </c:pt>
                <c:pt idx="6">
                  <c:v>0.8061855670103093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6D-4FB0-A0A5-147F8BEB5F8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Generación X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Fox Play</c:v>
                </c:pt>
                <c:pt idx="1">
                  <c:v>HBO Go</c:v>
                </c:pt>
                <c:pt idx="2">
                  <c:v>Otra</c:v>
                </c:pt>
                <c:pt idx="3">
                  <c:v>Amazon Prime</c:v>
                </c:pt>
                <c:pt idx="4">
                  <c:v>Spotify</c:v>
                </c:pt>
                <c:pt idx="5">
                  <c:v>You Tube</c:v>
                </c:pt>
                <c:pt idx="6">
                  <c:v>Netflix</c:v>
                </c:pt>
              </c:strCache>
            </c:strRef>
          </c:cat>
          <c:val>
            <c:numRef>
              <c:f>Hoja1!$C$2:$C$8</c:f>
              <c:numCache>
                <c:formatCode>0.0%</c:formatCode>
                <c:ptCount val="7"/>
                <c:pt idx="0">
                  <c:v>2.7851458885941646E-2</c:v>
                </c:pt>
                <c:pt idx="1">
                  <c:v>0.11803713527851459</c:v>
                </c:pt>
                <c:pt idx="2">
                  <c:v>0.23607427055702918</c:v>
                </c:pt>
                <c:pt idx="3">
                  <c:v>0.28514588859416445</c:v>
                </c:pt>
                <c:pt idx="4">
                  <c:v>0.42970822281167109</c:v>
                </c:pt>
                <c:pt idx="5">
                  <c:v>0.72546419098143233</c:v>
                </c:pt>
                <c:pt idx="6">
                  <c:v>0.86206896551724133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6D-4FB0-A0A5-147F8BEB5F8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Millennials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Fox Play</c:v>
                </c:pt>
                <c:pt idx="1">
                  <c:v>HBO Go</c:v>
                </c:pt>
                <c:pt idx="2">
                  <c:v>Otra</c:v>
                </c:pt>
                <c:pt idx="3">
                  <c:v>Amazon Prime</c:v>
                </c:pt>
                <c:pt idx="4">
                  <c:v>Spotify</c:v>
                </c:pt>
                <c:pt idx="5">
                  <c:v>You Tube</c:v>
                </c:pt>
                <c:pt idx="6">
                  <c:v>Netflix</c:v>
                </c:pt>
              </c:strCache>
            </c:strRef>
          </c:cat>
          <c:val>
            <c:numRef>
              <c:f>Hoja1!$D$2:$D$8</c:f>
              <c:numCache>
                <c:formatCode>0.0%</c:formatCode>
                <c:ptCount val="7"/>
                <c:pt idx="0">
                  <c:v>1.9512195121951219E-2</c:v>
                </c:pt>
                <c:pt idx="1">
                  <c:v>0.11707317073170732</c:v>
                </c:pt>
                <c:pt idx="2">
                  <c:v>0.21829268292682927</c:v>
                </c:pt>
                <c:pt idx="3">
                  <c:v>0.40609756097560978</c:v>
                </c:pt>
                <c:pt idx="4">
                  <c:v>0.73658536585365852</c:v>
                </c:pt>
                <c:pt idx="5">
                  <c:v>0.85121951219512193</c:v>
                </c:pt>
                <c:pt idx="6">
                  <c:v>0.91707317073170735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6D-4FB0-A0A5-147F8BEB5F89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Generación Z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Fox Play</c:v>
                </c:pt>
                <c:pt idx="1">
                  <c:v>HBO Go</c:v>
                </c:pt>
                <c:pt idx="2">
                  <c:v>Otra</c:v>
                </c:pt>
                <c:pt idx="3">
                  <c:v>Amazon Prime</c:v>
                </c:pt>
                <c:pt idx="4">
                  <c:v>Spotify</c:v>
                </c:pt>
                <c:pt idx="5">
                  <c:v>You Tube</c:v>
                </c:pt>
                <c:pt idx="6">
                  <c:v>Netflix</c:v>
                </c:pt>
              </c:strCache>
            </c:strRef>
          </c:cat>
          <c:val>
            <c:numRef>
              <c:f>Hoja1!$E$2:$E$8</c:f>
              <c:numCache>
                <c:formatCode>0.0%</c:formatCode>
                <c:ptCount val="7"/>
                <c:pt idx="0">
                  <c:v>7.0921985815602835E-3</c:v>
                </c:pt>
                <c:pt idx="1">
                  <c:v>7.8014184397163122E-2</c:v>
                </c:pt>
                <c:pt idx="2">
                  <c:v>0.21985815602836881</c:v>
                </c:pt>
                <c:pt idx="3">
                  <c:v>0.34042553191489361</c:v>
                </c:pt>
                <c:pt idx="4">
                  <c:v>0.75177304964539005</c:v>
                </c:pt>
                <c:pt idx="5">
                  <c:v>0.87943262411347523</c:v>
                </c:pt>
                <c:pt idx="6">
                  <c:v>0.88652482269503541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70-4DBE-A990-5079B31061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5"/>
        <c:axId val="139560960"/>
        <c:axId val="139412032"/>
      </c:barChart>
      <c:catAx>
        <c:axId val="139560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412032"/>
        <c:crosses val="autoZero"/>
        <c:auto val="1"/>
        <c:lblAlgn val="ctr"/>
        <c:lblOffset val="100"/>
        <c:noMultiLvlLbl val="0"/>
      </c:catAx>
      <c:valAx>
        <c:axId val="139412032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560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75B-46DD-B574-FB80843F682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75B-46DD-B574-FB80843F682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547-40EA-95BB-3B24FFA85FD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547-40EA-95BB-3B24FFA85F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Televisión</c:v>
                </c:pt>
                <c:pt idx="1">
                  <c:v>Publicidad (En la vía pública) </c:v>
                </c:pt>
                <c:pt idx="2">
                  <c:v>Radio</c:v>
                </c:pt>
                <c:pt idx="3">
                  <c:v>Diarios / Prensa Escrita</c:v>
                </c:pt>
                <c:pt idx="4">
                  <c:v>Amigos/as o familiares</c:v>
                </c:pt>
                <c:pt idx="5">
                  <c:v>Redes Sociales</c:v>
                </c:pt>
                <c:pt idx="6">
                  <c:v>Medios electrónicos / Internet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0.19293598233995585</c:v>
                </c:pt>
                <c:pt idx="1">
                  <c:v>0.20220750551876379</c:v>
                </c:pt>
                <c:pt idx="2">
                  <c:v>0.29448123620309052</c:v>
                </c:pt>
                <c:pt idx="3">
                  <c:v>0.33465783664459159</c:v>
                </c:pt>
                <c:pt idx="4">
                  <c:v>0.60529801324503307</c:v>
                </c:pt>
                <c:pt idx="5">
                  <c:v>0.79161147902869755</c:v>
                </c:pt>
                <c:pt idx="6">
                  <c:v>0.87991169977924943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5B-46DD-B574-FB80843F68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9793920"/>
        <c:axId val="139415488"/>
      </c:barChart>
      <c:catAx>
        <c:axId val="139793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415488"/>
        <c:crosses val="autoZero"/>
        <c:auto val="1"/>
        <c:lblAlgn val="ctr"/>
        <c:lblOffset val="100"/>
        <c:noMultiLvlLbl val="0"/>
      </c:catAx>
      <c:valAx>
        <c:axId val="139415488"/>
        <c:scaling>
          <c:orientation val="minMax"/>
          <c:max val="1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79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627614337581608"/>
          <c:y val="2.9104803334239603E-2"/>
          <c:w val="0.67818231259991935"/>
          <c:h val="0.901330133263331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75B-46DD-B574-FB80843F682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75B-46DD-B574-FB80843F682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547-40EA-95BB-3B24FFA85FD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547-40EA-95BB-3B24FFA85F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Televisión</c:v>
                </c:pt>
                <c:pt idx="1">
                  <c:v>Publicidad</c:v>
                </c:pt>
                <c:pt idx="2">
                  <c:v>Radio</c:v>
                </c:pt>
                <c:pt idx="3">
                  <c:v>Diarios/prensa escrita</c:v>
                </c:pt>
                <c:pt idx="4">
                  <c:v>Amigos/as o familiares</c:v>
                </c:pt>
                <c:pt idx="5">
                  <c:v>Redes Sociales</c:v>
                </c:pt>
                <c:pt idx="6">
                  <c:v>Medios electrónicos/internet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0.36</c:v>
                </c:pt>
                <c:pt idx="1">
                  <c:v>0.23499999999999999</c:v>
                </c:pt>
                <c:pt idx="2">
                  <c:v>0.25900000000000001</c:v>
                </c:pt>
                <c:pt idx="3">
                  <c:v>0.36099999999999999</c:v>
                </c:pt>
                <c:pt idx="4">
                  <c:v>0.50600000000000001</c:v>
                </c:pt>
                <c:pt idx="5">
                  <c:v>0.78400000000000003</c:v>
                </c:pt>
                <c:pt idx="6">
                  <c:v>0.82199999999999995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5B-46DD-B574-FB80843F682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Calle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Televisión</c:v>
                </c:pt>
                <c:pt idx="1">
                  <c:v>Publicidad</c:v>
                </c:pt>
                <c:pt idx="2">
                  <c:v>Radio</c:v>
                </c:pt>
                <c:pt idx="3">
                  <c:v>Diarios/prensa escrita</c:v>
                </c:pt>
                <c:pt idx="4">
                  <c:v>Amigos/as o familiares</c:v>
                </c:pt>
                <c:pt idx="5">
                  <c:v>Redes Sociales</c:v>
                </c:pt>
                <c:pt idx="6">
                  <c:v>Medios electrónicos/internet</c:v>
                </c:pt>
              </c:strCache>
            </c:strRef>
          </c:cat>
          <c:val>
            <c:numRef>
              <c:f>Hoja1!$C$2:$C$8</c:f>
              <c:numCache>
                <c:formatCode>0.0%</c:formatCode>
                <c:ptCount val="7"/>
                <c:pt idx="0">
                  <c:v>0.437</c:v>
                </c:pt>
                <c:pt idx="1">
                  <c:v>0.23799999999999999</c:v>
                </c:pt>
                <c:pt idx="2">
                  <c:v>0.252</c:v>
                </c:pt>
                <c:pt idx="3">
                  <c:v>0.22700000000000001</c:v>
                </c:pt>
                <c:pt idx="4">
                  <c:v>0.57099999999999995</c:v>
                </c:pt>
                <c:pt idx="5">
                  <c:v>0.746</c:v>
                </c:pt>
                <c:pt idx="6">
                  <c:v>0.61899999999999999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A23-4E30-9263-6C573E6E6513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Web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Televisión</c:v>
                </c:pt>
                <c:pt idx="1">
                  <c:v>Publicidad</c:v>
                </c:pt>
                <c:pt idx="2">
                  <c:v>Radio</c:v>
                </c:pt>
                <c:pt idx="3">
                  <c:v>Diarios/prensa escrita</c:v>
                </c:pt>
                <c:pt idx="4">
                  <c:v>Amigos/as o familiares</c:v>
                </c:pt>
                <c:pt idx="5">
                  <c:v>Redes Sociales</c:v>
                </c:pt>
                <c:pt idx="6">
                  <c:v>Medios electrónicos/internet</c:v>
                </c:pt>
              </c:strCache>
            </c:strRef>
          </c:cat>
          <c:val>
            <c:numRef>
              <c:f>Hoja1!$D$2:$D$8</c:f>
              <c:numCache>
                <c:formatCode>0.0%</c:formatCode>
                <c:ptCount val="7"/>
                <c:pt idx="0">
                  <c:v>0.19293598233995585</c:v>
                </c:pt>
                <c:pt idx="1">
                  <c:v>0.20220750551876379</c:v>
                </c:pt>
                <c:pt idx="2">
                  <c:v>0.29448123620309052</c:v>
                </c:pt>
                <c:pt idx="3">
                  <c:v>0.33465783664459159</c:v>
                </c:pt>
                <c:pt idx="4">
                  <c:v>0.60529801324503307</c:v>
                </c:pt>
                <c:pt idx="5">
                  <c:v>0.79161147902869755</c:v>
                </c:pt>
                <c:pt idx="6">
                  <c:v>0.87991169977924943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A23-4E30-9263-6C573E6E651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overlap val="-12"/>
        <c:axId val="139901952"/>
        <c:axId val="139418368"/>
      </c:barChart>
      <c:catAx>
        <c:axId val="139901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418368"/>
        <c:crosses val="autoZero"/>
        <c:auto val="1"/>
        <c:lblAlgn val="ctr"/>
        <c:lblOffset val="100"/>
        <c:noMultiLvlLbl val="0"/>
      </c:catAx>
      <c:valAx>
        <c:axId val="139418368"/>
        <c:scaling>
          <c:orientation val="minMax"/>
          <c:max val="1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90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75B-46DD-B574-FB80843F6823}"/>
              </c:ext>
            </c:extLst>
          </c:dPt>
          <c:dPt>
            <c:idx val="1"/>
            <c:invertIfNegative val="0"/>
            <c:bubble3D val="0"/>
            <c:spPr>
              <a:solidFill>
                <a:srgbClr val="9A002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5B-46DD-B574-FB80843F6823}"/>
              </c:ext>
            </c:extLst>
          </c:dPt>
          <c:dPt>
            <c:idx val="2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547-40EA-95BB-3B24FFA85FD5}"/>
              </c:ext>
            </c:extLst>
          </c:dPt>
          <c:dPt>
            <c:idx val="3"/>
            <c:invertIfNegative val="0"/>
            <c:bubble3D val="0"/>
            <c:spPr>
              <a:solidFill>
                <a:srgbClr val="FD9C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547-40EA-95BB-3B24FFA85F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Nada Importante</c:v>
                </c:pt>
                <c:pt idx="1">
                  <c:v>Poco Importante</c:v>
                </c:pt>
                <c:pt idx="2">
                  <c:v>Importante</c:v>
                </c:pt>
                <c:pt idx="3">
                  <c:v>Muy Importante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4.4286979627989372E-4</c:v>
                </c:pt>
                <c:pt idx="1">
                  <c:v>2.0814880425155006E-2</c:v>
                </c:pt>
                <c:pt idx="2">
                  <c:v>0.28387953941541189</c:v>
                </c:pt>
                <c:pt idx="3">
                  <c:v>0.69486271036315328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5B-46DD-B574-FB80843F68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9904512"/>
        <c:axId val="139416064"/>
      </c:barChart>
      <c:catAx>
        <c:axId val="139904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416064"/>
        <c:crosses val="autoZero"/>
        <c:auto val="1"/>
        <c:lblAlgn val="ctr"/>
        <c:lblOffset val="100"/>
        <c:noMultiLvlLbl val="0"/>
      </c:catAx>
      <c:valAx>
        <c:axId val="139416064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90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537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90-4210-A7CA-61EF905EB48A}"/>
              </c:ext>
            </c:extLst>
          </c:dPt>
          <c:dPt>
            <c:idx val="2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1A5-4111-9176-B8AE7DDC9480}"/>
              </c:ext>
            </c:extLst>
          </c:dPt>
          <c:dPt>
            <c:idx val="3"/>
            <c:invertIfNegative val="0"/>
            <c:bubble3D val="0"/>
            <c:spPr>
              <a:solidFill>
                <a:srgbClr val="FD9C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A5-4111-9176-B8AE7DDC94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Nada Importante</c:v>
                </c:pt>
                <c:pt idx="1">
                  <c:v>Poco Importante</c:v>
                </c:pt>
                <c:pt idx="2">
                  <c:v>Importante</c:v>
                </c:pt>
                <c:pt idx="3">
                  <c:v>Muy Importante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1.0190518387239699E-2</c:v>
                </c:pt>
                <c:pt idx="1">
                  <c:v>0.1227292866637129</c:v>
                </c:pt>
                <c:pt idx="2">
                  <c:v>0.17722640673460346</c:v>
                </c:pt>
                <c:pt idx="3">
                  <c:v>0.68985378821444399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D-4BA2-AB29-6990BBE0D1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3272448"/>
        <c:axId val="139954432"/>
      </c:barChart>
      <c:catAx>
        <c:axId val="143272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954432"/>
        <c:crosses val="autoZero"/>
        <c:auto val="1"/>
        <c:lblAlgn val="ctr"/>
        <c:lblOffset val="100"/>
        <c:noMultiLvlLbl val="0"/>
      </c:catAx>
      <c:valAx>
        <c:axId val="139954432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3272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</c:spPr>
          <c:dPt>
            <c:idx val="0"/>
            <c:bubble3D val="0"/>
            <c:spPr>
              <a:solidFill>
                <a:srgbClr val="9537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3F-41B4-AAA1-9553A5E7A651}"/>
              </c:ext>
            </c:extLst>
          </c:dPt>
          <c:dPt>
            <c:idx val="1"/>
            <c:bubble3D val="0"/>
            <c:spPr>
              <a:solidFill>
                <a:srgbClr val="D231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40-EE4A-90D6-6F10A83587C3}"/>
              </c:ext>
            </c:extLst>
          </c:dPt>
          <c:dPt>
            <c:idx val="2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3F-41B4-AAA1-9553A5E7A651}"/>
              </c:ext>
            </c:extLst>
          </c:dPt>
          <c:dPt>
            <c:idx val="3"/>
            <c:bubble3D val="0"/>
            <c:spPr>
              <a:solidFill>
                <a:srgbClr val="FD9C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53F-41B4-AAA1-9553A5E7A6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Hoja1!$A$2:$A$9</c:f>
              <c:strCache>
                <c:ptCount val="8"/>
                <c:pt idx="0">
                  <c:v>Educación</c:v>
                </c:pt>
                <c:pt idx="1">
                  <c:v>Identidad/ Sentido</c:v>
                </c:pt>
                <c:pt idx="2">
                  <c:v>Sociedad/ Comunidad</c:v>
                </c:pt>
                <c:pt idx="3">
                  <c:v>Entretención</c:v>
                </c:pt>
                <c:pt idx="4">
                  <c:v>Político</c:v>
                </c:pt>
                <c:pt idx="5">
                  <c:v>Económico</c:v>
                </c:pt>
                <c:pt idx="6">
                  <c:v>No responde</c:v>
                </c:pt>
                <c:pt idx="7">
                  <c:v>No aplica</c:v>
                </c:pt>
              </c:strCache>
            </c:strRef>
          </c:cat>
          <c:val>
            <c:numRef>
              <c:f>Hoja1!$B$2:$B$9</c:f>
            </c:numRef>
          </c:val>
          <c:extLst>
            <c:ext xmlns:c16="http://schemas.microsoft.com/office/drawing/2014/chart" uri="{C3380CC4-5D6E-409C-BE32-E72D297353CC}">
              <c16:uniqueId val="{00000006-853F-41B4-AAA1-9553A5E7A65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dPt>
            <c:idx val="0"/>
            <c:bubble3D val="0"/>
            <c:spPr>
              <a:solidFill>
                <a:srgbClr val="FEB8B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F4F-4CB4-9AC0-5BA42C4A32E7}"/>
              </c:ext>
            </c:extLst>
          </c:dPt>
          <c:dPt>
            <c:idx val="1"/>
            <c:bubble3D val="0"/>
            <c:spPr>
              <a:solidFill>
                <a:srgbClr val="FC3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F4F-4CB4-9AC0-5BA42C4A32E7}"/>
              </c:ext>
            </c:extLst>
          </c:dPt>
          <c:dPt>
            <c:idx val="2"/>
            <c:bubble3D val="0"/>
            <c:spPr>
              <a:solidFill>
                <a:srgbClr val="9A002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F4F-4CB4-9AC0-5BA42C4A32E7}"/>
              </c:ext>
            </c:extLst>
          </c:dPt>
          <c:dPt>
            <c:idx val="3"/>
            <c:bubble3D val="0"/>
            <c:spPr>
              <a:solidFill>
                <a:srgbClr val="D231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F4F-4CB4-9AC0-5BA42C4A32E7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F4F-4CB4-9AC0-5BA42C4A32E7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F4F-4CB4-9AC0-5BA42C4A32E7}"/>
              </c:ext>
            </c:extLst>
          </c:dPt>
          <c:dPt>
            <c:idx val="6"/>
            <c:bubble3D val="0"/>
            <c:explosion val="5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F4F-4CB4-9AC0-5BA42C4A32E7}"/>
              </c:ext>
            </c:extLst>
          </c:dPt>
          <c:dPt>
            <c:idx val="7"/>
            <c:bubble3D val="0"/>
            <c:explosion val="5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F4F-4CB4-9AC0-5BA42C4A32E7}"/>
              </c:ext>
            </c:extLst>
          </c:dPt>
          <c:dLbls>
            <c:dLbl>
              <c:idx val="0"/>
              <c:layout>
                <c:manualLayout>
                  <c:x val="6.9294598750945804E-2"/>
                  <c:y val="-1.475967573690208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F4F-4CB4-9AC0-5BA42C4A32E7}"/>
                </c:ext>
              </c:extLst>
            </c:dLbl>
            <c:dLbl>
              <c:idx val="1"/>
              <c:layout>
                <c:manualLayout>
                  <c:x val="9.9414869410856255E-2"/>
                  <c:y val="-1.593039615161490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F4F-4CB4-9AC0-5BA42C4A32E7}"/>
                </c:ext>
              </c:extLst>
            </c:dLbl>
            <c:dLbl>
              <c:idx val="2"/>
              <c:layout>
                <c:manualLayout>
                  <c:x val="-4.5389568702706072E-2"/>
                  <c:y val="-3.960027945162441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F4F-4CB4-9AC0-5BA42C4A32E7}"/>
                </c:ext>
              </c:extLst>
            </c:dLbl>
            <c:dLbl>
              <c:idx val="3"/>
              <c:layout>
                <c:manualLayout>
                  <c:x val="-1.9043992000576247E-2"/>
                  <c:y val="-9.38808637645771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F4F-4CB4-9AC0-5BA42C4A32E7}"/>
                </c:ext>
              </c:extLst>
            </c:dLbl>
            <c:dLbl>
              <c:idx val="5"/>
              <c:layout>
                <c:manualLayout>
                  <c:x val="-6.4008830194527619E-2"/>
                  <c:y val="-4.975311509119745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187494795069419"/>
                      <c:h val="9.137504679079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F4F-4CB4-9AC0-5BA42C4A32E7}"/>
                </c:ext>
              </c:extLst>
            </c:dLbl>
            <c:dLbl>
              <c:idx val="6"/>
              <c:layout>
                <c:manualLayout>
                  <c:x val="6.7045889585187923E-2"/>
                  <c:y val="-1.586948885312594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F4F-4CB4-9AC0-5BA42C4A32E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F4F-4CB4-9AC0-5BA42C4A32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Hoja1!$A$2:$A$9</c:f>
              <c:strCache>
                <c:ptCount val="8"/>
                <c:pt idx="0">
                  <c:v>Educación</c:v>
                </c:pt>
                <c:pt idx="1">
                  <c:v>Identidad/ Sentido</c:v>
                </c:pt>
                <c:pt idx="2">
                  <c:v>Sociedad/ Comunidad</c:v>
                </c:pt>
                <c:pt idx="3">
                  <c:v>Entretención</c:v>
                </c:pt>
                <c:pt idx="4">
                  <c:v>Político</c:v>
                </c:pt>
                <c:pt idx="5">
                  <c:v>Económico</c:v>
                </c:pt>
                <c:pt idx="6">
                  <c:v>No responde</c:v>
                </c:pt>
                <c:pt idx="7">
                  <c:v>No aplica</c:v>
                </c:pt>
              </c:strCache>
            </c:strRef>
          </c:cat>
          <c:val>
            <c:numRef>
              <c:f>Hoja1!$C$2:$C$9</c:f>
              <c:numCache>
                <c:formatCode>0.0%</c:formatCode>
                <c:ptCount val="8"/>
                <c:pt idx="0">
                  <c:v>0.43380406001765226</c:v>
                </c:pt>
                <c:pt idx="1">
                  <c:v>0.32259488084730803</c:v>
                </c:pt>
                <c:pt idx="2">
                  <c:v>0.36187113857016767</c:v>
                </c:pt>
                <c:pt idx="3">
                  <c:v>0.12930273609885259</c:v>
                </c:pt>
                <c:pt idx="4">
                  <c:v>2.6478375992939101E-2</c:v>
                </c:pt>
                <c:pt idx="5">
                  <c:v>3.618711385701677E-2</c:v>
                </c:pt>
                <c:pt idx="6">
                  <c:v>0.14298323036187113</c:v>
                </c:pt>
                <c:pt idx="7">
                  <c:v>7.5022065313327451E-3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F4F-4CB4-9AC0-5BA42C4A32E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96525082501026"/>
          <c:y val="4.8445735649794278E-2"/>
          <c:w val="0.66676476036156218"/>
          <c:h val="0.833995284578984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B5-42DB-960E-DB2E1ECD6B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No hay educación sobre la cultura</c:v>
                </c:pt>
                <c:pt idx="2">
                  <c:v>Estimula la creatividad</c:v>
                </c:pt>
                <c:pt idx="3">
                  <c:v>Ayuda al desarrollo social</c:v>
                </c:pt>
                <c:pt idx="4">
                  <c:v>Es educativo</c:v>
                </c:pt>
                <c:pt idx="5">
                  <c:v>Genera reflexión</c:v>
                </c:pt>
              </c:strCache>
            </c:strRef>
          </c:cat>
          <c:val>
            <c:numRef>
              <c:f>Hoja1!$B$2:$B$7</c:f>
            </c:numRef>
          </c:val>
          <c:extLst>
            <c:ext xmlns:c16="http://schemas.microsoft.com/office/drawing/2014/chart" uri="{C3380CC4-5D6E-409C-BE32-E72D297353CC}">
              <c16:uniqueId val="{00000002-1FB5-42DB-960E-DB2E1ECD6B4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Columna3</c:v>
                </c:pt>
              </c:strCache>
            </c:strRef>
          </c:tx>
          <c:spPr>
            <a:solidFill>
              <a:srgbClr val="FEB8B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737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D86-4D49-9A4F-7D03B0FACB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No hay educación sobre la cultura</c:v>
                </c:pt>
                <c:pt idx="2">
                  <c:v>Estimula la creatividad</c:v>
                </c:pt>
                <c:pt idx="3">
                  <c:v>Ayuda al desarrollo social</c:v>
                </c:pt>
                <c:pt idx="4">
                  <c:v>Es educativo</c:v>
                </c:pt>
                <c:pt idx="5">
                  <c:v>Genera reflexión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 formatCode="0.0%">
                  <c:v>3.2215357458075904E-2</c:v>
                </c:pt>
                <c:pt idx="2" formatCode="0.0%">
                  <c:v>3.3980582524271843E-2</c:v>
                </c:pt>
                <c:pt idx="3" formatCode="0.0%">
                  <c:v>6.884377758164166E-2</c:v>
                </c:pt>
                <c:pt idx="4" formatCode="0.0%">
                  <c:v>0.13857016769638128</c:v>
                </c:pt>
                <c:pt idx="5" formatCode="0.0%">
                  <c:v>0.16019417475728157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18-4071-AB34-8D24E3FD50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3725056"/>
        <c:axId val="139959616"/>
      </c:barChart>
      <c:catAx>
        <c:axId val="143725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9959616"/>
        <c:crosses val="autoZero"/>
        <c:auto val="1"/>
        <c:lblAlgn val="ctr"/>
        <c:lblOffset val="100"/>
        <c:noMultiLvlLbl val="0"/>
      </c:catAx>
      <c:valAx>
        <c:axId val="139959616"/>
        <c:scaling>
          <c:orientation val="minMax"/>
          <c:max val="0.2"/>
          <c:min val="0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3725056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96525082501026"/>
          <c:y val="4.8445735649794278E-2"/>
          <c:w val="0.66676476036156218"/>
          <c:h val="0.8339952845789840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97-43F2-A794-12A3605C59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No es una prioridad en la vida</c:v>
                </c:pt>
                <c:pt idx="2">
                  <c:v>Le da sentido a la vida</c:v>
                </c:pt>
                <c:pt idx="3">
                  <c:v>Es un espacio de expresión</c:v>
                </c:pt>
                <c:pt idx="4">
                  <c:v>Nos conecta con las emociones</c:v>
                </c:pt>
                <c:pt idx="5">
                  <c:v>Ayuda a formar nuestra identidad personal</c:v>
                </c:pt>
                <c:pt idx="6">
                  <c:v>Alimento para el alma / humanizante</c:v>
                </c:pt>
              </c:strCache>
            </c:strRef>
          </c:cat>
          <c:val>
            <c:numRef>
              <c:f>Hoja1!$B$2:$B$8</c:f>
            </c:numRef>
          </c:val>
          <c:extLst>
            <c:ext xmlns:c16="http://schemas.microsoft.com/office/drawing/2014/chart" uri="{C3380CC4-5D6E-409C-BE32-E72D297353CC}">
              <c16:uniqueId val="{00000002-2A97-43F2-A794-12A3605C59C8}"/>
            </c:ext>
          </c:extLst>
        </c:ser>
        <c:ser>
          <c:idx val="1"/>
          <c:order val="1"/>
          <c:spPr>
            <a:solidFill>
              <a:srgbClr val="FC30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7030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B4D-4644-AFC0-04E6D2EE4CFE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4D-4644-AFC0-04E6D2EE4C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No es una prioridad en la vida</c:v>
                </c:pt>
                <c:pt idx="2">
                  <c:v>Le da sentido a la vida</c:v>
                </c:pt>
                <c:pt idx="3">
                  <c:v>Es un espacio de expresión</c:v>
                </c:pt>
                <c:pt idx="4">
                  <c:v>Nos conecta con las emociones</c:v>
                </c:pt>
                <c:pt idx="5">
                  <c:v>Ayuda a formar nuestra identidad personal</c:v>
                </c:pt>
                <c:pt idx="6">
                  <c:v>Alimento para el alma / humanizante</c:v>
                </c:pt>
              </c:strCache>
            </c:strRef>
          </c:cat>
          <c:val>
            <c:numRef>
              <c:f>Hoja1!$C$2:$C$8</c:f>
              <c:numCache>
                <c:formatCode>0.0%</c:formatCode>
                <c:ptCount val="7"/>
                <c:pt idx="0">
                  <c:v>1.1915269196822596E-2</c:v>
                </c:pt>
                <c:pt idx="1">
                  <c:v>0</c:v>
                </c:pt>
                <c:pt idx="2">
                  <c:v>2.8684907325684024E-2</c:v>
                </c:pt>
                <c:pt idx="3">
                  <c:v>4.6778464254192409E-2</c:v>
                </c:pt>
                <c:pt idx="4">
                  <c:v>5.6045895851721095E-2</c:v>
                </c:pt>
                <c:pt idx="5">
                  <c:v>7.8552515445719326E-2</c:v>
                </c:pt>
                <c:pt idx="6">
                  <c:v>0.10061782877316858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A97-43F2-A794-12A3605C59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3439872"/>
        <c:axId val="143664256"/>
      </c:barChart>
      <c:catAx>
        <c:axId val="143439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3664256"/>
        <c:crosses val="autoZero"/>
        <c:auto val="1"/>
        <c:lblAlgn val="ctr"/>
        <c:lblOffset val="100"/>
        <c:noMultiLvlLbl val="0"/>
      </c:catAx>
      <c:valAx>
        <c:axId val="143664256"/>
        <c:scaling>
          <c:orientation val="minMax"/>
          <c:max val="0.15000000000000002"/>
          <c:min val="0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3439872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07499089156966"/>
          <c:y val="1.173312047420284E-2"/>
          <c:w val="0.66676476036156218"/>
          <c:h val="0.833995284578984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rgbClr val="FEB8B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063-4F82-B7E5-C1E900C85AF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Cesante</c:v>
                </c:pt>
                <c:pt idx="1">
                  <c:v>No aplica</c:v>
                </c:pt>
                <c:pt idx="2">
                  <c:v>Artista</c:v>
                </c:pt>
                <c:pt idx="3">
                  <c:v>Independiente</c:v>
                </c:pt>
                <c:pt idx="4">
                  <c:v>Actor/Actriz</c:v>
                </c:pt>
              </c:strCache>
            </c:strRef>
          </c:cat>
          <c:val>
            <c:numRef>
              <c:f>Hoja1!$B$2:$B$6</c:f>
              <c:numCache>
                <c:formatCode>0.0%</c:formatCode>
                <c:ptCount val="5"/>
                <c:pt idx="0">
                  <c:v>1.397624039133473E-3</c:v>
                </c:pt>
                <c:pt idx="1">
                  <c:v>1.397624039133473E-3</c:v>
                </c:pt>
                <c:pt idx="2">
                  <c:v>3.4940600978336828E-3</c:v>
                </c:pt>
                <c:pt idx="3">
                  <c:v>8.385744234800839E-3</c:v>
                </c:pt>
                <c:pt idx="4">
                  <c:v>1.6771488469601678E-2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C4-459D-B80F-FF8AEEAB7C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1431808"/>
        <c:axId val="66995904"/>
      </c:barChart>
      <c:catAx>
        <c:axId val="101431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6995904"/>
        <c:crosses val="autoZero"/>
        <c:auto val="1"/>
        <c:lblAlgn val="ctr"/>
        <c:lblOffset val="100"/>
        <c:noMultiLvlLbl val="0"/>
      </c:catAx>
      <c:valAx>
        <c:axId val="66995904"/>
        <c:scaling>
          <c:orientation val="minMax"/>
          <c:max val="5.000000000000001E-2"/>
          <c:min val="0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01431808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28441327761162"/>
          <c:y val="0.12762252777962946"/>
          <c:w val="0.57493821527475586"/>
          <c:h val="0.7854565243030095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</c:spPr>
          <c:dPt>
            <c:idx val="0"/>
            <c:bubble3D val="0"/>
            <c:spPr>
              <a:solidFill>
                <a:srgbClr val="9537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3F-41B4-AAA1-9553A5E7A651}"/>
              </c:ext>
            </c:extLst>
          </c:dPt>
          <c:dPt>
            <c:idx val="1"/>
            <c:bubble3D val="0"/>
            <c:spPr>
              <a:solidFill>
                <a:srgbClr val="D231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40-EE4A-90D6-6F10A83587C3}"/>
              </c:ext>
            </c:extLst>
          </c:dPt>
          <c:dPt>
            <c:idx val="2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3F-41B4-AAA1-9553A5E7A651}"/>
              </c:ext>
            </c:extLst>
          </c:dPt>
          <c:dPt>
            <c:idx val="3"/>
            <c:bubble3D val="0"/>
            <c:spPr>
              <a:solidFill>
                <a:srgbClr val="FD9C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53F-41B4-AAA1-9553A5E7A6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Hoja1!$A$2:$A$9</c:f>
              <c:strCache>
                <c:ptCount val="8"/>
                <c:pt idx="0">
                  <c:v>No aplica</c:v>
                </c:pt>
                <c:pt idx="1">
                  <c:v>No responde</c:v>
                </c:pt>
                <c:pt idx="2">
                  <c:v>Político</c:v>
                </c:pt>
                <c:pt idx="3">
                  <c:v>Económico</c:v>
                </c:pt>
                <c:pt idx="4">
                  <c:v>Entretención</c:v>
                </c:pt>
                <c:pt idx="5">
                  <c:v>Sociedad/ Comunidad</c:v>
                </c:pt>
                <c:pt idx="6">
                  <c:v>Identidad/ Sentido</c:v>
                </c:pt>
                <c:pt idx="7">
                  <c:v>Educación</c:v>
                </c:pt>
              </c:strCache>
            </c:strRef>
          </c:cat>
          <c:val>
            <c:numRef>
              <c:f>Hoja1!$B$2:$B$9</c:f>
            </c:numRef>
          </c:val>
          <c:extLst>
            <c:ext xmlns:c16="http://schemas.microsoft.com/office/drawing/2014/chart" uri="{C3380CC4-5D6E-409C-BE32-E72D297353CC}">
              <c16:uniqueId val="{00000006-853F-41B4-AAA1-9553A5E7A65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dPt>
            <c:idx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F4F-4CB4-9AC0-5BA42C4A32E7}"/>
              </c:ext>
            </c:extLst>
          </c:dPt>
          <c:dPt>
            <c:idx val="1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F4F-4CB4-9AC0-5BA42C4A32E7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F4F-4CB4-9AC0-5BA42C4A32E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F4F-4CB4-9AC0-5BA42C4A32E7}"/>
              </c:ext>
            </c:extLst>
          </c:dPt>
          <c:dPt>
            <c:idx val="4"/>
            <c:bubble3D val="0"/>
            <c:explosion val="9"/>
            <c:spPr>
              <a:solidFill>
                <a:srgbClr val="D231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F4F-4CB4-9AC0-5BA42C4A32E7}"/>
              </c:ext>
            </c:extLst>
          </c:dPt>
          <c:dPt>
            <c:idx val="5"/>
            <c:bubble3D val="0"/>
            <c:explosion val="6"/>
            <c:spPr>
              <a:solidFill>
                <a:srgbClr val="9A002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F4F-4CB4-9AC0-5BA42C4A32E7}"/>
              </c:ext>
            </c:extLst>
          </c:dPt>
          <c:dPt>
            <c:idx val="6"/>
            <c:bubble3D val="0"/>
            <c:spPr>
              <a:solidFill>
                <a:srgbClr val="FC3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F4F-4CB4-9AC0-5BA42C4A32E7}"/>
              </c:ext>
            </c:extLst>
          </c:dPt>
          <c:dPt>
            <c:idx val="7"/>
            <c:bubble3D val="0"/>
            <c:spPr>
              <a:solidFill>
                <a:srgbClr val="FEB8B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F4F-4CB4-9AC0-5BA42C4A32E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F4F-4CB4-9AC0-5BA42C4A32E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F4F-4CB4-9AC0-5BA42C4A32E7}"/>
                </c:ext>
              </c:extLst>
            </c:dLbl>
            <c:dLbl>
              <c:idx val="2"/>
              <c:layout>
                <c:manualLayout>
                  <c:x val="-6.1758359121103973E-2"/>
                  <c:y val="-5.022126276170795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F4F-4CB4-9AC0-5BA42C4A32E7}"/>
                </c:ext>
              </c:extLst>
            </c:dLbl>
            <c:dLbl>
              <c:idx val="3"/>
              <c:layout>
                <c:manualLayout>
                  <c:x val="3.6826250079800435E-2"/>
                  <c:y val="-1.039749098796515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F4F-4CB4-9AC0-5BA42C4A32E7}"/>
                </c:ext>
              </c:extLst>
            </c:dLbl>
            <c:dLbl>
              <c:idx val="4"/>
              <c:layout>
                <c:manualLayout>
                  <c:x val="2.1138097458298023E-2"/>
                  <c:y val="4.16354728049349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F4F-4CB4-9AC0-5BA42C4A32E7}"/>
                </c:ext>
              </c:extLst>
            </c:dLbl>
            <c:dLbl>
              <c:idx val="5"/>
              <c:layout>
                <c:manualLayout>
                  <c:x val="-9.2798017561893421E-17"/>
                  <c:y val="7.203378044654071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187494795069419"/>
                      <c:h val="9.137504679079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F4F-4CB4-9AC0-5BA42C4A32E7}"/>
                </c:ext>
              </c:extLst>
            </c:dLbl>
            <c:dLbl>
              <c:idx val="6"/>
              <c:layout>
                <c:manualLayout>
                  <c:x val="-3.4187065029177906E-2"/>
                  <c:y val="-1.344256106185956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F4F-4CB4-9AC0-5BA42C4A32E7}"/>
                </c:ext>
              </c:extLst>
            </c:dLbl>
            <c:dLbl>
              <c:idx val="7"/>
              <c:layout>
                <c:manualLayout>
                  <c:x val="-3.7611810065262437E-2"/>
                  <c:y val="1.10958275432398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F4F-4CB4-9AC0-5BA42C4A32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Hoja1!$A$2:$A$9</c:f>
              <c:strCache>
                <c:ptCount val="8"/>
                <c:pt idx="0">
                  <c:v>No aplica</c:v>
                </c:pt>
                <c:pt idx="1">
                  <c:v>No responde</c:v>
                </c:pt>
                <c:pt idx="2">
                  <c:v>Político</c:v>
                </c:pt>
                <c:pt idx="3">
                  <c:v>Económico</c:v>
                </c:pt>
                <c:pt idx="4">
                  <c:v>Entretención</c:v>
                </c:pt>
                <c:pt idx="5">
                  <c:v>Sociedad/ Comunidad</c:v>
                </c:pt>
                <c:pt idx="6">
                  <c:v>Identidad/ Sentido</c:v>
                </c:pt>
                <c:pt idx="7">
                  <c:v>Educación</c:v>
                </c:pt>
              </c:strCache>
            </c:strRef>
          </c:cat>
          <c:val>
            <c:numRef>
              <c:f>Hoja1!$C$2:$C$9</c:f>
              <c:numCache>
                <c:formatCode>0.0%</c:formatCode>
                <c:ptCount val="8"/>
                <c:pt idx="0">
                  <c:v>8.0000000000000002E-3</c:v>
                </c:pt>
                <c:pt idx="1">
                  <c:v>0.14299999999999999</c:v>
                </c:pt>
                <c:pt idx="2">
                  <c:v>2.5999999999999999E-2</c:v>
                </c:pt>
                <c:pt idx="3">
                  <c:v>3.5999999999999997E-2</c:v>
                </c:pt>
                <c:pt idx="4">
                  <c:v>0.129</c:v>
                </c:pt>
                <c:pt idx="5">
                  <c:v>0.36199999999999999</c:v>
                </c:pt>
                <c:pt idx="6">
                  <c:v>0.32300000000000001</c:v>
                </c:pt>
                <c:pt idx="7">
                  <c:v>0.434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F4F-4CB4-9AC0-5BA42C4A32E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179219202093388"/>
          <c:y val="4.8445735649794278E-2"/>
          <c:w val="0.52891529562831763"/>
          <c:h val="0.833995284578984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E3-495F-826C-A040D328F7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Es un privilegio / es de elite</c:v>
                </c:pt>
                <c:pt idx="1">
                  <c:v>No es valorada en la sociedad, no es importante</c:v>
                </c:pt>
                <c:pt idx="3">
                  <c:v>Fomenta la diversidad</c:v>
                </c:pt>
                <c:pt idx="4">
                  <c:v>Es un lugar de encuentro </c:v>
                </c:pt>
                <c:pt idx="5">
                  <c:v>Es fundamental en la sociedad / es un derecho</c:v>
                </c:pt>
                <c:pt idx="6">
                  <c:v>Es el reflejo de la sociedad</c:v>
                </c:pt>
              </c:strCache>
            </c:strRef>
          </c:cat>
          <c:val>
            <c:numRef>
              <c:f>Hoja1!$B$2:$B$8</c:f>
            </c:numRef>
          </c:val>
          <c:extLst>
            <c:ext xmlns:c16="http://schemas.microsoft.com/office/drawing/2014/chart" uri="{C3380CC4-5D6E-409C-BE32-E72D297353CC}">
              <c16:uniqueId val="{00000002-E6E3-495F-826C-A040D328F7C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Columna3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4001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34E-42F9-99D5-BA5C585D753F}"/>
              </c:ext>
            </c:extLst>
          </c:dPt>
          <c:dPt>
            <c:idx val="1"/>
            <c:invertIfNegative val="0"/>
            <c:bubble3D val="0"/>
            <c:spPr>
              <a:solidFill>
                <a:srgbClr val="64001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34E-42F9-99D5-BA5C585D75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Es un privilegio / es de elite</c:v>
                </c:pt>
                <c:pt idx="1">
                  <c:v>No es valorada en la sociedad, no es importante</c:v>
                </c:pt>
                <c:pt idx="3">
                  <c:v>Fomenta la diversidad</c:v>
                </c:pt>
                <c:pt idx="4">
                  <c:v>Es un lugar de encuentro </c:v>
                </c:pt>
                <c:pt idx="5">
                  <c:v>Es fundamental en la sociedad / es un derecho</c:v>
                </c:pt>
                <c:pt idx="6">
                  <c:v>Es el reflejo de la sociedad</c:v>
                </c:pt>
              </c:strCache>
            </c:strRef>
          </c:cat>
          <c:val>
            <c:numRef>
              <c:f>Hoja1!$C$2:$C$8</c:f>
              <c:numCache>
                <c:formatCode>0.0%</c:formatCode>
                <c:ptCount val="7"/>
                <c:pt idx="0">
                  <c:v>1.0591350397175641E-2</c:v>
                </c:pt>
                <c:pt idx="1">
                  <c:v>4.9867608120035302E-2</c:v>
                </c:pt>
                <c:pt idx="3">
                  <c:v>5.8693733451015001E-2</c:v>
                </c:pt>
                <c:pt idx="4">
                  <c:v>5.9576345984112974E-2</c:v>
                </c:pt>
                <c:pt idx="5">
                  <c:v>8.1641659311562226E-2</c:v>
                </c:pt>
                <c:pt idx="6">
                  <c:v>0.10105913503971757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E3-495F-826C-A040D328F7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44559104"/>
        <c:axId val="143667712"/>
      </c:barChart>
      <c:catAx>
        <c:axId val="144559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3667712"/>
        <c:crosses val="autoZero"/>
        <c:auto val="1"/>
        <c:lblAlgn val="ctr"/>
        <c:lblOffset val="100"/>
        <c:noMultiLvlLbl val="0"/>
      </c:catAx>
      <c:valAx>
        <c:axId val="143667712"/>
        <c:scaling>
          <c:orientation val="minMax"/>
          <c:max val="0.15000000000000002"/>
          <c:min val="0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4559104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996525082501026"/>
          <c:y val="4.8445735649794278E-2"/>
          <c:w val="0.66676476036156218"/>
          <c:h val="0.833995284578984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6C-4B59-A056-A357E2FD0E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Es un espacio de entretención</c:v>
                </c:pt>
                <c:pt idx="1">
                  <c:v>Es un espacio para la distracción</c:v>
                </c:pt>
              </c:strCache>
            </c:strRef>
          </c:cat>
          <c:val>
            <c:numRef>
              <c:f>Hoja1!$B$2:$B$3</c:f>
            </c:numRef>
          </c:val>
          <c:extLst>
            <c:ext xmlns:c16="http://schemas.microsoft.com/office/drawing/2014/chart" uri="{C3380CC4-5D6E-409C-BE32-E72D297353CC}">
              <c16:uniqueId val="{00000002-D66C-4B59-A056-A357E2FD0EC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Columna3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Es un espacio de entretención</c:v>
                </c:pt>
                <c:pt idx="1">
                  <c:v>Es un espacio para la distracción</c:v>
                </c:pt>
              </c:strCache>
            </c:strRef>
          </c:cat>
          <c:val>
            <c:numRef>
              <c:f>Hoja1!$C$2:$C$3</c:f>
              <c:numCache>
                <c:formatCode>0.0%</c:formatCode>
                <c:ptCount val="2"/>
                <c:pt idx="0">
                  <c:v>8.0759046778464252E-2</c:v>
                </c:pt>
                <c:pt idx="1">
                  <c:v>4.8543689320388349E-2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6C-4B59-A056-A357E2FD0E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4466944"/>
        <c:axId val="143669440"/>
      </c:barChart>
      <c:catAx>
        <c:axId val="144466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3669440"/>
        <c:crosses val="autoZero"/>
        <c:auto val="1"/>
        <c:lblAlgn val="ctr"/>
        <c:lblOffset val="100"/>
        <c:noMultiLvlLbl val="0"/>
      </c:catAx>
      <c:valAx>
        <c:axId val="143669440"/>
        <c:scaling>
          <c:orientation val="minMax"/>
          <c:max val="0.15000000000000002"/>
          <c:min val="0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4466944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636521785952545E-2"/>
          <c:y val="3.5788558416902462E-2"/>
          <c:w val="0.92831984432411319"/>
          <c:h val="0.88228498920242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Sí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C16-4EB6-A310-3EE10BE89B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Antes</c:v>
                </c:pt>
                <c:pt idx="1">
                  <c:v>Ahora</c:v>
                </c:pt>
                <c:pt idx="2">
                  <c:v>Después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0.3128046078865751</c:v>
                </c:pt>
                <c:pt idx="1">
                  <c:v>0.79380530973451324</c:v>
                </c:pt>
                <c:pt idx="2">
                  <c:v>0.83631284916201121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16-4EB6-A310-3EE10BE89B9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Antes</c:v>
                </c:pt>
                <c:pt idx="1">
                  <c:v>Ahora</c:v>
                </c:pt>
                <c:pt idx="2">
                  <c:v>Después</c:v>
                </c:pt>
              </c:strCache>
            </c:strRef>
          </c:cat>
          <c:val>
            <c:numRef>
              <c:f>Hoja1!$C$2:$C$4</c:f>
              <c:numCache>
                <c:formatCode>0.0%</c:formatCode>
                <c:ptCount val="3"/>
                <c:pt idx="0">
                  <c:v>0.68719539211342495</c:v>
                </c:pt>
                <c:pt idx="1">
                  <c:v>0.20619469026548673</c:v>
                </c:pt>
                <c:pt idx="2">
                  <c:v>0.16368715083798882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60-475C-8C07-75FA179E85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4557568"/>
        <c:axId val="67018752"/>
      </c:barChart>
      <c:catAx>
        <c:axId val="14455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7018752"/>
        <c:crosses val="autoZero"/>
        <c:auto val="1"/>
        <c:lblAlgn val="ctr"/>
        <c:lblOffset val="100"/>
        <c:noMultiLvlLbl val="0"/>
      </c:catAx>
      <c:valAx>
        <c:axId val="6701875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4557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636521785952545E-2"/>
          <c:y val="8.5217110030892537E-2"/>
          <c:w val="0.92831984432411319"/>
          <c:h val="0.832856213842701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Generación Z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C16-4EB6-A310-3EE10BE89B9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Antes</c:v>
                </c:pt>
                <c:pt idx="1">
                  <c:v>Ahora</c:v>
                </c:pt>
                <c:pt idx="2">
                  <c:v>Después</c:v>
                </c:pt>
              </c:strCache>
            </c:strRef>
          </c:cat>
          <c:val>
            <c:numRef>
              <c:f>Hoja1!$B$2:$B$4</c:f>
              <c:numCache>
                <c:formatCode>###0.0%</c:formatCode>
                <c:ptCount val="3"/>
                <c:pt idx="0">
                  <c:v>0.26950354609929078</c:v>
                </c:pt>
                <c:pt idx="1">
                  <c:v>0.78014184397163122</c:v>
                </c:pt>
                <c:pt idx="2">
                  <c:v>0.78181818181818186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16-4EB6-A310-3EE10BE89B9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Millennials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Antes</c:v>
                </c:pt>
                <c:pt idx="1">
                  <c:v>Ahora</c:v>
                </c:pt>
                <c:pt idx="2">
                  <c:v>Después</c:v>
                </c:pt>
              </c:strCache>
            </c:strRef>
          </c:cat>
          <c:val>
            <c:numRef>
              <c:f>Hoja1!$C$2:$C$4</c:f>
              <c:numCache>
                <c:formatCode>###0.0%</c:formatCode>
                <c:ptCount val="3"/>
                <c:pt idx="0">
                  <c:v>0.29217603911980439</c:v>
                </c:pt>
                <c:pt idx="1">
                  <c:v>0.73870573870573875</c:v>
                </c:pt>
                <c:pt idx="2">
                  <c:v>0.79767827529021562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60-475C-8C07-75FA179E855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Generación X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Antes</c:v>
                </c:pt>
                <c:pt idx="1">
                  <c:v>Ahora</c:v>
                </c:pt>
                <c:pt idx="2">
                  <c:v>Después</c:v>
                </c:pt>
              </c:strCache>
            </c:strRef>
          </c:cat>
          <c:val>
            <c:numRef>
              <c:f>Hoja1!$D$2:$D$4</c:f>
              <c:numCache>
                <c:formatCode>###0.0%</c:formatCode>
                <c:ptCount val="3"/>
                <c:pt idx="0">
                  <c:v>0.29614873837981409</c:v>
                </c:pt>
                <c:pt idx="1">
                  <c:v>0.8125</c:v>
                </c:pt>
                <c:pt idx="2">
                  <c:v>0.85245901639344257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2B-4AF2-93E5-ADD6709EC155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Baby Boomer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Antes</c:v>
                </c:pt>
                <c:pt idx="1">
                  <c:v>Ahora</c:v>
                </c:pt>
                <c:pt idx="2">
                  <c:v>Después</c:v>
                </c:pt>
              </c:strCache>
            </c:strRef>
          </c:cat>
          <c:val>
            <c:numRef>
              <c:f>Hoja1!$E$2:$E$4</c:f>
              <c:numCache>
                <c:formatCode>###0.0%</c:formatCode>
                <c:ptCount val="3"/>
                <c:pt idx="0">
                  <c:v>0.35892116182572614</c:v>
                </c:pt>
                <c:pt idx="1">
                  <c:v>0.84504132231404971</c:v>
                </c:pt>
                <c:pt idx="2">
                  <c:v>0.8875305623471883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D8-4B0D-A03F-ED826D1C41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4884224"/>
        <c:axId val="67021632"/>
      </c:barChart>
      <c:catAx>
        <c:axId val="14488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7021632"/>
        <c:crosses val="autoZero"/>
        <c:auto val="1"/>
        <c:lblAlgn val="ctr"/>
        <c:lblOffset val="100"/>
        <c:noMultiLvlLbl val="0"/>
      </c:catAx>
      <c:valAx>
        <c:axId val="6702163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488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605324415028425"/>
          <c:y val="3.9389125507596913E-2"/>
          <c:w val="0.5096256554397629"/>
          <c:h val="8.25226058838976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9C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90-4210-A7CA-61EF905EB48A}"/>
              </c:ext>
            </c:extLst>
          </c:dPt>
          <c:dPt>
            <c:idx val="1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90-4210-A7CA-61EF905EB4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Acompañado</c:v>
                </c:pt>
                <c:pt idx="1">
                  <c:v>Solo</c:v>
                </c:pt>
                <c:pt idx="2">
                  <c:v>Solo y acompañado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0.13036211699164346</c:v>
                </c:pt>
                <c:pt idx="1">
                  <c:v>0.27910863509749306</c:v>
                </c:pt>
                <c:pt idx="2">
                  <c:v>0.59052924791086348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D-4BA2-AB29-6990BBE0D1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4961536"/>
        <c:axId val="67023360"/>
      </c:barChart>
      <c:catAx>
        <c:axId val="144961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7023360"/>
        <c:crosses val="autoZero"/>
        <c:auto val="1"/>
        <c:lblAlgn val="ctr"/>
        <c:lblOffset val="100"/>
        <c:noMultiLvlLbl val="0"/>
      </c:catAx>
      <c:valAx>
        <c:axId val="67023360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496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9C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5B-46DD-B574-FB80843F682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75B-46DD-B574-FB80843F6823}"/>
              </c:ext>
            </c:extLst>
          </c:dPt>
          <c:dPt>
            <c:idx val="2"/>
            <c:invertIfNegative val="0"/>
            <c:bubble3D val="0"/>
            <c:spPr>
              <a:solidFill>
                <a:srgbClr val="9537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547-40EA-95BB-3B24FFA85FD5}"/>
              </c:ext>
            </c:extLst>
          </c:dPt>
          <c:dPt>
            <c:idx val="3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547-40EA-95BB-3B24FFA85F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Grabado</c:v>
                </c:pt>
                <c:pt idx="1">
                  <c:v>Streaming</c:v>
                </c:pt>
                <c:pt idx="2">
                  <c:v>Me es indiferente</c:v>
                </c:pt>
                <c:pt idx="3">
                  <c:v>Streaming y grabado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6.6332218506131552E-2</c:v>
                </c:pt>
                <c:pt idx="1">
                  <c:v>0.12430323299888517</c:v>
                </c:pt>
                <c:pt idx="2">
                  <c:v>0.23299888517279821</c:v>
                </c:pt>
                <c:pt idx="3">
                  <c:v>0.57636566332218508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5B-46DD-B574-FB80843F68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5065984"/>
        <c:axId val="67025664"/>
      </c:barChart>
      <c:catAx>
        <c:axId val="145065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7025664"/>
        <c:crosses val="autoZero"/>
        <c:auto val="1"/>
        <c:lblAlgn val="ctr"/>
        <c:lblOffset val="100"/>
        <c:noMultiLvlLbl val="0"/>
      </c:catAx>
      <c:valAx>
        <c:axId val="67025664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06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9C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90-4210-A7CA-61EF905EB48A}"/>
              </c:ext>
            </c:extLst>
          </c:dPt>
          <c:dPt>
            <c:idx val="1"/>
            <c:invertIfNegative val="0"/>
            <c:bubble3D val="0"/>
            <c:spPr>
              <a:solidFill>
                <a:srgbClr val="9537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90-4210-A7CA-61EF905EB48A}"/>
              </c:ext>
            </c:extLst>
          </c:dPt>
          <c:dPt>
            <c:idx val="3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32-4FE6-896D-B584F072F1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Procedencia internacional</c:v>
                </c:pt>
                <c:pt idx="1">
                  <c:v>Procedencia nacional</c:v>
                </c:pt>
                <c:pt idx="2">
                  <c:v>Me es indiferente</c:v>
                </c:pt>
                <c:pt idx="3">
                  <c:v>Procedencia nacional e internacional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1.7837235228539576E-2</c:v>
                </c:pt>
                <c:pt idx="1">
                  <c:v>0.10925306577480491</c:v>
                </c:pt>
                <c:pt idx="2">
                  <c:v>0.1164994425863991</c:v>
                </c:pt>
                <c:pt idx="3">
                  <c:v>0.75641025641025639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D-4BA2-AB29-6990BBE0D1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5073664"/>
        <c:axId val="68928640"/>
      </c:barChart>
      <c:catAx>
        <c:axId val="145073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8928640"/>
        <c:crosses val="autoZero"/>
        <c:auto val="1"/>
        <c:lblAlgn val="ctr"/>
        <c:lblOffset val="100"/>
        <c:noMultiLvlLbl val="0"/>
      </c:catAx>
      <c:valAx>
        <c:axId val="68928640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073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29925895231227"/>
          <c:y val="2.9104803334239603E-2"/>
          <c:w val="0.63986254225038541"/>
          <c:h val="0.901330133263331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9C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5B-46DD-B574-FB80843F682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75B-46DD-B574-FB80843F6823}"/>
              </c:ext>
            </c:extLst>
          </c:dPt>
          <c:dPt>
            <c:idx val="2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547-40EA-95BB-3B24FFA85FD5}"/>
              </c:ext>
            </c:extLst>
          </c:dPt>
          <c:dPt>
            <c:idx val="3"/>
            <c:invertIfNegative val="0"/>
            <c:bubble3D val="0"/>
            <c:spPr>
              <a:solidFill>
                <a:srgbClr val="9537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547-40EA-95BB-3B24FFA85F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Artistas reconocidos</c:v>
                </c:pt>
                <c:pt idx="1">
                  <c:v>Espectáculos reconocidos</c:v>
                </c:pt>
                <c:pt idx="2">
                  <c:v>Espectáculos y artistas reconocidos</c:v>
                </c:pt>
                <c:pt idx="3">
                  <c:v>Me es indiferente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2.6845637583892617E-2</c:v>
                </c:pt>
                <c:pt idx="1">
                  <c:v>9.6196868008948541E-2</c:v>
                </c:pt>
                <c:pt idx="2">
                  <c:v>0.32662192393736017</c:v>
                </c:pt>
                <c:pt idx="3">
                  <c:v>0.55033557046979864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5B-46DD-B574-FB80843F68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5336320"/>
        <c:axId val="68930944"/>
      </c:barChart>
      <c:catAx>
        <c:axId val="145336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8930944"/>
        <c:crosses val="autoZero"/>
        <c:auto val="1"/>
        <c:lblAlgn val="ctr"/>
        <c:lblOffset val="100"/>
        <c:noMultiLvlLbl val="0"/>
      </c:catAx>
      <c:valAx>
        <c:axId val="68930944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33632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235-415C-A802-5A844A66BF2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B45-4B2E-9FF3-37E47683E257}"/>
              </c:ext>
            </c:extLst>
          </c:dPt>
          <c:dPt>
            <c:idx val="3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E25-4881-9A6F-26640EF6D0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Danza / Ballet</c:v>
                </c:pt>
                <c:pt idx="1">
                  <c:v>Ópera  </c:v>
                </c:pt>
                <c:pt idx="2">
                  <c:v>Lecturas dramatizadas</c:v>
                </c:pt>
                <c:pt idx="3">
                  <c:v>Otros</c:v>
                </c:pt>
                <c:pt idx="4">
                  <c:v>Obras de teatro formato zoom</c:v>
                </c:pt>
                <c:pt idx="5">
                  <c:v>Conciertos</c:v>
                </c:pt>
                <c:pt idx="6">
                  <c:v>Obras de teatro grabadas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7.590467784642542E-2</c:v>
                </c:pt>
                <c:pt idx="1">
                  <c:v>0.17563989408649602</c:v>
                </c:pt>
                <c:pt idx="2">
                  <c:v>0.17652250661959401</c:v>
                </c:pt>
                <c:pt idx="3">
                  <c:v>0.18446601941747573</c:v>
                </c:pt>
                <c:pt idx="4">
                  <c:v>0.32524271844660196</c:v>
                </c:pt>
                <c:pt idx="5">
                  <c:v>0.51853486319505737</c:v>
                </c:pt>
                <c:pt idx="6">
                  <c:v>0.59752868490732569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D-4BA2-AB29-6990BBE0D1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5431040"/>
        <c:axId val="68933248"/>
      </c:barChart>
      <c:catAx>
        <c:axId val="1454310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8933248"/>
        <c:crosses val="autoZero"/>
        <c:auto val="1"/>
        <c:lblAlgn val="ctr"/>
        <c:lblOffset val="100"/>
        <c:noMultiLvlLbl val="0"/>
      </c:catAx>
      <c:valAx>
        <c:axId val="68933248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431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 2</c:v>
                </c:pt>
              </c:strCache>
            </c:strRef>
          </c:tx>
          <c:dPt>
            <c:idx val="0"/>
            <c:bubble3D val="0"/>
            <c:spPr>
              <a:solidFill>
                <a:srgbClr val="FD9C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37B-491F-8B39-60EF72E7003B}"/>
              </c:ext>
            </c:extLst>
          </c:dPt>
          <c:dPt>
            <c:idx val="1"/>
            <c:bubble3D val="0"/>
            <c:spPr>
              <a:solidFill>
                <a:srgbClr val="FD3E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7B-491F-8B39-60EF72E7003B}"/>
              </c:ext>
            </c:extLst>
          </c:dPt>
          <c:dPt>
            <c:idx val="2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37B-491F-8B39-60EF72E7003B}"/>
              </c:ext>
            </c:extLst>
          </c:dPt>
          <c:dPt>
            <c:idx val="3"/>
            <c:bubble3D val="0"/>
            <c:spPr>
              <a:solidFill>
                <a:srgbClr val="95373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7B-491F-8B39-60EF72E7003B}"/>
              </c:ext>
            </c:extLst>
          </c:dPt>
          <c:dLbls>
            <c:dLbl>
              <c:idx val="0"/>
              <c:layout>
                <c:manualLayout>
                  <c:x val="0.16913404753443456"/>
                  <c:y val="-0.3181003290425363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7B-491F-8B39-60EF72E7003B}"/>
                </c:ext>
              </c:extLst>
            </c:dLbl>
            <c:dLbl>
              <c:idx val="1"/>
              <c:layout>
                <c:manualLayout>
                  <c:x val="-0.19640872565879663"/>
                  <c:y val="-3.133474388301052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7B-491F-8B39-60EF72E7003B}"/>
                </c:ext>
              </c:extLst>
            </c:dLbl>
            <c:dLbl>
              <c:idx val="2"/>
              <c:layout>
                <c:manualLayout>
                  <c:x val="-0.17677429685597937"/>
                  <c:y val="-0.1369887882516770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7B-491F-8B39-60EF72E7003B}"/>
                </c:ext>
              </c:extLst>
            </c:dLbl>
            <c:dLbl>
              <c:idx val="3"/>
              <c:layout>
                <c:manualLayout>
                  <c:x val="4.2539428989113552E-2"/>
                  <c:y val="-0.1587534727322160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7B-491F-8B39-60EF72E700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Cuarentena Obligatoria</c:v>
                </c:pt>
                <c:pt idx="1">
                  <c:v>Cuarentena Voluntaria</c:v>
                </c:pt>
                <c:pt idx="2">
                  <c:v>No estoy en cuarentena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0.57029177718832891</c:v>
                </c:pt>
                <c:pt idx="1">
                  <c:v>0.31078691423519011</c:v>
                </c:pt>
                <c:pt idx="2">
                  <c:v>0.11892130857648099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7B-491F-8B39-60EF72E7003B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F11-49C0-A80B-3C95574BF57A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497-4015-BBFF-636997223115}"/>
              </c:ext>
            </c:extLst>
          </c:dPt>
          <c:dPt>
            <c:idx val="15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67F-214B-95F1-BD085255CC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Hoja1!$A$2:$A$16</c:f>
              <c:strCache>
                <c:ptCount val="15"/>
                <c:pt idx="0">
                  <c:v>Instalaciones audivisuales</c:v>
                </c:pt>
                <c:pt idx="1">
                  <c:v>Podcast</c:v>
                </c:pt>
                <c:pt idx="2">
                  <c:v>Poesía</c:v>
                </c:pt>
                <c:pt idx="3">
                  <c:v>No aplica</c:v>
                </c:pt>
                <c:pt idx="4">
                  <c:v>Performance</c:v>
                </c:pt>
                <c:pt idx="5">
                  <c:v>Obras de teatro en vivo por RRSS</c:v>
                </c:pt>
                <c:pt idx="6">
                  <c:v>Radio Teatro</c:v>
                </c:pt>
                <c:pt idx="7">
                  <c:v>Cuenta Cuentos</c:v>
                </c:pt>
                <c:pt idx="8">
                  <c:v>Museo Virtual</c:v>
                </c:pt>
                <c:pt idx="9">
                  <c:v>Musicales</c:v>
                </c:pt>
                <c:pt idx="10">
                  <c:v>Documentales</c:v>
                </c:pt>
                <c:pt idx="11">
                  <c:v>Cine</c:v>
                </c:pt>
                <c:pt idx="12">
                  <c:v>Conversatorio / Charlas</c:v>
                </c:pt>
                <c:pt idx="13">
                  <c:v>Circo / Magia</c:v>
                </c:pt>
                <c:pt idx="14">
                  <c:v>Stand Up Comedy</c:v>
                </c:pt>
              </c:strCache>
            </c:strRef>
          </c:cat>
          <c:val>
            <c:numRef>
              <c:f>Hoja1!$B$2:$B$16</c:f>
              <c:numCache>
                <c:formatCode>0.0%</c:formatCode>
                <c:ptCount val="15"/>
                <c:pt idx="0">
                  <c:v>8.8261253309797002E-4</c:v>
                </c:pt>
                <c:pt idx="1">
                  <c:v>8.8261253309797002E-4</c:v>
                </c:pt>
                <c:pt idx="2">
                  <c:v>1.3239187996469551E-3</c:v>
                </c:pt>
                <c:pt idx="3">
                  <c:v>2.6478375992939102E-3</c:v>
                </c:pt>
                <c:pt idx="4">
                  <c:v>4.4130626654898496E-3</c:v>
                </c:pt>
                <c:pt idx="5">
                  <c:v>4.4130626654898496E-3</c:v>
                </c:pt>
                <c:pt idx="6">
                  <c:v>5.2956751985878204E-3</c:v>
                </c:pt>
                <c:pt idx="7">
                  <c:v>5.2956751985878204E-3</c:v>
                </c:pt>
                <c:pt idx="8">
                  <c:v>5.2956751985878204E-3</c:v>
                </c:pt>
                <c:pt idx="9">
                  <c:v>5.7369814651368053E-3</c:v>
                </c:pt>
                <c:pt idx="10">
                  <c:v>5.7369814651368053E-3</c:v>
                </c:pt>
                <c:pt idx="11">
                  <c:v>9.7087378640776691E-3</c:v>
                </c:pt>
                <c:pt idx="12">
                  <c:v>1.3680494263018535E-2</c:v>
                </c:pt>
                <c:pt idx="13">
                  <c:v>1.500441306266549E-2</c:v>
                </c:pt>
                <c:pt idx="14">
                  <c:v>2.1182700794351281E-2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11-49C0-A80B-3C95574BF5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5616384"/>
        <c:axId val="68934976"/>
      </c:barChart>
      <c:catAx>
        <c:axId val="145616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8934976"/>
        <c:crosses val="autoZero"/>
        <c:auto val="1"/>
        <c:lblAlgn val="ctr"/>
        <c:lblOffset val="100"/>
        <c:noMultiLvlLbl val="0"/>
      </c:catAx>
      <c:valAx>
        <c:axId val="68934976"/>
        <c:scaling>
          <c:orientation val="minMax"/>
          <c:max val="0.1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61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889009932304865"/>
          <c:y val="2.9104803334239603E-2"/>
          <c:w val="0.50052303520937502"/>
          <c:h val="0.903834979723514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E2384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5B-46DD-B574-FB80843F682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75B-46DD-B574-FB80843F68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Otro</c:v>
                </c:pt>
                <c:pt idx="1">
                  <c:v>Duración de la obra</c:v>
                </c:pt>
                <c:pt idx="2">
                  <c:v>Conversación con actores (post función- streaming)</c:v>
                </c:pt>
                <c:pt idx="3">
                  <c:v>Horario de transmisión</c:v>
                </c:pt>
                <c:pt idx="4">
                  <c:v>Gratuidad del contenido</c:v>
                </c:pt>
                <c:pt idx="5">
                  <c:v>Facilidad de la plataforma</c:v>
                </c:pt>
                <c:pt idx="6">
                  <c:v>Calidad de la reproducción (sonido e imagen )</c:v>
                </c:pt>
                <c:pt idx="7">
                  <c:v>Calidad de la obra</c:v>
                </c:pt>
              </c:strCache>
            </c:strRef>
          </c:cat>
          <c:val>
            <c:numRef>
              <c:f>Hoja1!$B$2:$B$9</c:f>
              <c:numCache>
                <c:formatCode>0.0%</c:formatCode>
                <c:ptCount val="8"/>
                <c:pt idx="0">
                  <c:v>2.8684907325684024E-2</c:v>
                </c:pt>
                <c:pt idx="1">
                  <c:v>0.12709620476610767</c:v>
                </c:pt>
                <c:pt idx="2">
                  <c:v>0.21226831421006179</c:v>
                </c:pt>
                <c:pt idx="3">
                  <c:v>0.27272727272727271</c:v>
                </c:pt>
                <c:pt idx="4">
                  <c:v>0.3031774051191527</c:v>
                </c:pt>
                <c:pt idx="5">
                  <c:v>0.45719329214474846</c:v>
                </c:pt>
                <c:pt idx="6">
                  <c:v>0.54413062665489853</c:v>
                </c:pt>
                <c:pt idx="7">
                  <c:v>0.56884377758164162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5B-46DD-B574-FB80843F68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6068992"/>
        <c:axId val="145499840"/>
      </c:barChart>
      <c:catAx>
        <c:axId val="146068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499840"/>
        <c:crosses val="autoZero"/>
        <c:auto val="1"/>
        <c:lblAlgn val="ctr"/>
        <c:lblOffset val="100"/>
        <c:noMultiLvlLbl val="0"/>
      </c:catAx>
      <c:valAx>
        <c:axId val="145499840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068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835945814527964"/>
          <c:y val="4.4629251359483028E-2"/>
          <c:w val="0.40277334755753474"/>
          <c:h val="0.860188727104746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A68-4286-9270-DA9FFFCC1FC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A68-4286-9270-DA9FFFCC1FC3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F7-40B5-BFFD-53AC8D1E7F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Posibilidad de poder pausar</c:v>
                </c:pt>
                <c:pt idx="1">
                  <c:v>Que se puede grabar</c:v>
                </c:pt>
                <c:pt idx="2">
                  <c:v>Que haga olvidar el encierro / emociones</c:v>
                </c:pt>
                <c:pt idx="3">
                  <c:v>No aplica</c:v>
                </c:pt>
                <c:pt idx="4">
                  <c:v>Apoyo al arte y la cultura</c:v>
                </c:pt>
                <c:pt idx="5">
                  <c:v>Estar en la casa, no tener que salir</c:v>
                </c:pt>
                <c:pt idx="6">
                  <c:v>Innovación / Creatividad para adaptarse al contexto</c:v>
                </c:pt>
                <c:pt idx="7">
                  <c:v>Oportunidad de verlo (se puede ver en cualquier parte, hay obras internacionales)</c:v>
                </c:pt>
              </c:strCache>
            </c:strRef>
          </c:cat>
          <c:val>
            <c:numRef>
              <c:f>Hoja1!$B$2:$B$9</c:f>
              <c:numCache>
                <c:formatCode>0.0%</c:formatCode>
                <c:ptCount val="8"/>
                <c:pt idx="0">
                  <c:v>8.8261253309797002E-4</c:v>
                </c:pt>
                <c:pt idx="1">
                  <c:v>8.8261253309797002E-4</c:v>
                </c:pt>
                <c:pt idx="2">
                  <c:v>1.3239187996469551E-3</c:v>
                </c:pt>
                <c:pt idx="3">
                  <c:v>1.3239187996469551E-3</c:v>
                </c:pt>
                <c:pt idx="4">
                  <c:v>2.2065313327449248E-3</c:v>
                </c:pt>
                <c:pt idx="5">
                  <c:v>5.7369814651368053E-3</c:v>
                </c:pt>
                <c:pt idx="6">
                  <c:v>6.6195939982347752E-3</c:v>
                </c:pt>
                <c:pt idx="7">
                  <c:v>7.9435127978817292E-3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68-4286-9270-DA9FFFCC1F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6067968"/>
        <c:axId val="145501568"/>
      </c:barChart>
      <c:catAx>
        <c:axId val="146067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501568"/>
        <c:crosses val="autoZero"/>
        <c:auto val="1"/>
        <c:lblAlgn val="ctr"/>
        <c:lblOffset val="100"/>
        <c:noMultiLvlLbl val="0"/>
      </c:catAx>
      <c:valAx>
        <c:axId val="145501568"/>
        <c:scaling>
          <c:orientation val="minMax"/>
          <c:max val="0.1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067968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488108460182592"/>
          <c:y val="2.9104803334239603E-2"/>
          <c:w val="0.56624007549819477"/>
          <c:h val="0.903834979723514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GAM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75B-46DD-B574-FB80843F682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75B-46DD-B574-FB80843F68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Otro</c:v>
                </c:pt>
                <c:pt idx="1">
                  <c:v>Horario de transmisión</c:v>
                </c:pt>
                <c:pt idx="2">
                  <c:v>Gratuidad del contenido</c:v>
                </c:pt>
                <c:pt idx="3">
                  <c:v>Calidad de la reproducción (sonido e imagen )</c:v>
                </c:pt>
                <c:pt idx="4">
                  <c:v>Calidad de la obra</c:v>
                </c:pt>
              </c:strCache>
            </c:strRef>
          </c:cat>
          <c:val>
            <c:numRef>
              <c:f>Hoja1!$B$2:$B$6</c:f>
              <c:numCache>
                <c:formatCode>0.0%</c:formatCode>
                <c:ptCount val="5"/>
                <c:pt idx="0">
                  <c:v>3.5999999999999997E-2</c:v>
                </c:pt>
                <c:pt idx="1">
                  <c:v>0.35799999999999998</c:v>
                </c:pt>
                <c:pt idx="2">
                  <c:v>0.56699999999999995</c:v>
                </c:pt>
                <c:pt idx="3">
                  <c:v>0.56599999999999995</c:v>
                </c:pt>
                <c:pt idx="4">
                  <c:v>0.77800000000000002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5B-46DD-B574-FB80843F682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Teatro a Mil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Otro</c:v>
                </c:pt>
                <c:pt idx="1">
                  <c:v>Horario de transmisión</c:v>
                </c:pt>
                <c:pt idx="2">
                  <c:v>Gratuidad del contenido</c:v>
                </c:pt>
                <c:pt idx="3">
                  <c:v>Calidad de la reproducción (sonido e imagen )</c:v>
                </c:pt>
                <c:pt idx="4">
                  <c:v>Calidad de la obra</c:v>
                </c:pt>
              </c:strCache>
            </c:strRef>
          </c:cat>
          <c:val>
            <c:numRef>
              <c:f>Hoja1!$C$2:$C$6</c:f>
              <c:numCache>
                <c:formatCode>0.0%</c:formatCode>
                <c:ptCount val="5"/>
                <c:pt idx="0">
                  <c:v>2.9000000000000001E-2</c:v>
                </c:pt>
                <c:pt idx="1">
                  <c:v>0.27300000000000002</c:v>
                </c:pt>
                <c:pt idx="2">
                  <c:v>0.30299999999999999</c:v>
                </c:pt>
                <c:pt idx="3">
                  <c:v>0.54400000000000004</c:v>
                </c:pt>
                <c:pt idx="4">
                  <c:v>0.56899999999999995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98A-456E-9741-649B4ED278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6122240"/>
        <c:axId val="145504448"/>
      </c:barChart>
      <c:catAx>
        <c:axId val="146122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504448"/>
        <c:crosses val="autoZero"/>
        <c:auto val="1"/>
        <c:lblAlgn val="ctr"/>
        <c:lblOffset val="100"/>
        <c:noMultiLvlLbl val="0"/>
      </c:catAx>
      <c:valAx>
        <c:axId val="145504448"/>
        <c:scaling>
          <c:orientation val="minMax"/>
          <c:max val="1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122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429007689103253"/>
          <c:y val="0.40414884075589153"/>
          <c:w val="0.11250005050366507"/>
          <c:h val="0.14143017711845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21383948123694"/>
          <c:y val="2.9104803334239603E-2"/>
          <c:w val="0.71102554368190074"/>
          <c:h val="0.901330133263331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951-4F7B-BBCD-B665CBAF7A82}"/>
              </c:ext>
            </c:extLst>
          </c:dPt>
          <c:dPt>
            <c:idx val="6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951-4F7B-BBCD-B665CBAF7A82}"/>
              </c:ext>
            </c:extLst>
          </c:dPt>
          <c:dPt>
            <c:idx val="8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951-4F7B-BBCD-B665CBAF7A8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3E1-40A3-8C2D-5B188B33CFD9}"/>
              </c:ext>
            </c:extLst>
          </c:dPt>
          <c:dLbls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40404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85D-4E29-B239-B0023F1574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Hoja1!$A$2:$A$16</c:f>
              <c:strCache>
                <c:ptCount val="15"/>
                <c:pt idx="0">
                  <c:v>RaiPlay</c:v>
                </c:pt>
                <c:pt idx="1">
                  <c:v>Nightly Met Opera Streams</c:v>
                </c:pt>
                <c:pt idx="2">
                  <c:v>Otro- Teatros Chilenos</c:v>
                </c:pt>
                <c:pt idx="3">
                  <c:v>Broadway HD</c:v>
                </c:pt>
                <c:pt idx="4">
                  <c:v>Cirque Connect</c:v>
                </c:pt>
                <c:pt idx="5">
                  <c:v>Opera national de Paris</c:v>
                </c:pt>
                <c:pt idx="6">
                  <c:v>Otro- Redes Sociales</c:v>
                </c:pt>
                <c:pt idx="7">
                  <c:v>Teatrix</c:v>
                </c:pt>
                <c:pt idx="8">
                  <c:v>Otros</c:v>
                </c:pt>
                <c:pt idx="9">
                  <c:v>MET Opera</c:v>
                </c:pt>
                <c:pt idx="10">
                  <c:v>National Theatre de Londres</c:v>
                </c:pt>
                <c:pt idx="11">
                  <c:v>Teatro Digital</c:v>
                </c:pt>
                <c:pt idx="12">
                  <c:v>Municipal Delivery</c:v>
                </c:pt>
                <c:pt idx="13">
                  <c:v>Escenix</c:v>
                </c:pt>
                <c:pt idx="14">
                  <c:v>Teatroamil.tv</c:v>
                </c:pt>
              </c:strCache>
            </c:strRef>
          </c:cat>
          <c:val>
            <c:numRef>
              <c:f>Hoja1!$B$2:$B$16</c:f>
              <c:numCache>
                <c:formatCode>0.0%</c:formatCode>
                <c:ptCount val="15"/>
                <c:pt idx="0">
                  <c:v>9.2715231788079479E-3</c:v>
                </c:pt>
                <c:pt idx="1">
                  <c:v>2.4282560706401765E-2</c:v>
                </c:pt>
                <c:pt idx="2">
                  <c:v>3.2000000000000001E-2</c:v>
                </c:pt>
                <c:pt idx="3">
                  <c:v>4.7240618101545256E-2</c:v>
                </c:pt>
                <c:pt idx="4">
                  <c:v>6.0044150110375276E-2</c:v>
                </c:pt>
                <c:pt idx="5">
                  <c:v>6.0927152317880796E-2</c:v>
                </c:pt>
                <c:pt idx="6">
                  <c:v>8.4000000000000005E-2</c:v>
                </c:pt>
                <c:pt idx="7">
                  <c:v>7.9911699779249445E-2</c:v>
                </c:pt>
                <c:pt idx="8">
                  <c:v>9.9000000000000005E-2</c:v>
                </c:pt>
                <c:pt idx="9">
                  <c:v>0.1055187637969095</c:v>
                </c:pt>
                <c:pt idx="10">
                  <c:v>0.12891832229580574</c:v>
                </c:pt>
                <c:pt idx="11">
                  <c:v>0.13289183222958056</c:v>
                </c:pt>
                <c:pt idx="12">
                  <c:v>0.17306843267108168</c:v>
                </c:pt>
                <c:pt idx="13">
                  <c:v>0.27373068432671083</c:v>
                </c:pt>
                <c:pt idx="14">
                  <c:v>0.48432671081677703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D-4BA2-AB29-6990BBE0D1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5725952"/>
        <c:axId val="145547264"/>
      </c:barChart>
      <c:catAx>
        <c:axId val="145725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547264"/>
        <c:crosses val="autoZero"/>
        <c:auto val="1"/>
        <c:lblAlgn val="ctr"/>
        <c:lblOffset val="100"/>
        <c:noMultiLvlLbl val="0"/>
      </c:catAx>
      <c:valAx>
        <c:axId val="145547264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72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95-4632-93BB-E94CC38EFF12}"/>
              </c:ext>
            </c:extLst>
          </c:dPt>
          <c:dPt>
            <c:idx val="4"/>
            <c:invertIfNegative val="0"/>
            <c:bubble3D val="0"/>
            <c:spPr>
              <a:solidFill>
                <a:srgbClr val="FC3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095-4632-93BB-E94CC38EFF12}"/>
              </c:ext>
            </c:extLst>
          </c:dPt>
          <c:dPt>
            <c:idx val="5"/>
            <c:invertIfNegative val="0"/>
            <c:bubble3D val="0"/>
            <c:spPr>
              <a:solidFill>
                <a:srgbClr val="FEB8B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95-4632-93BB-E94CC38EFF12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E1-40A3-8C2D-5B188B33CFD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Teatros Extranjeros</c:v>
                </c:pt>
                <c:pt idx="1">
                  <c:v>Teatro En Línea</c:v>
                </c:pt>
                <c:pt idx="2">
                  <c:v>Series, peliculas y documentales</c:v>
                </c:pt>
                <c:pt idx="3">
                  <c:v>No aplica</c:v>
                </c:pt>
                <c:pt idx="4">
                  <c:v>Teatros Chilenos</c:v>
                </c:pt>
                <c:pt idx="5">
                  <c:v>Redes Sociales</c:v>
                </c:pt>
              </c:strCache>
            </c:strRef>
          </c:cat>
          <c:val>
            <c:numRef>
              <c:f>Hoja1!$B$2:$B$7</c:f>
              <c:numCache>
                <c:formatCode>0.0%</c:formatCode>
                <c:ptCount val="6"/>
                <c:pt idx="0">
                  <c:v>1.412180052956752E-2</c:v>
                </c:pt>
                <c:pt idx="1">
                  <c:v>1.7210944395410415E-2</c:v>
                </c:pt>
                <c:pt idx="2">
                  <c:v>2.1182700794351281E-2</c:v>
                </c:pt>
                <c:pt idx="3">
                  <c:v>2.8243601059135041E-2</c:v>
                </c:pt>
                <c:pt idx="4">
                  <c:v>3.1774051191526917E-2</c:v>
                </c:pt>
                <c:pt idx="5">
                  <c:v>8.3848190644307152E-2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D-4BA2-AB29-6990BBE0D1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6188800"/>
        <c:axId val="145550720"/>
      </c:barChart>
      <c:catAx>
        <c:axId val="146188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550720"/>
        <c:crosses val="autoZero"/>
        <c:auto val="1"/>
        <c:lblAlgn val="ctr"/>
        <c:lblOffset val="100"/>
        <c:noMultiLvlLbl val="0"/>
      </c:catAx>
      <c:valAx>
        <c:axId val="145550720"/>
        <c:scaling>
          <c:orientation val="minMax"/>
          <c:max val="0.15000000000000002"/>
          <c:min val="0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188800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C3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26E-4736-BE01-051531D07492}"/>
              </c:ext>
            </c:extLst>
          </c:dPt>
          <c:dPt>
            <c:idx val="1"/>
            <c:invertIfNegative val="0"/>
            <c:bubble3D val="0"/>
            <c:spPr>
              <a:solidFill>
                <a:srgbClr val="FC3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26E-4736-BE01-051531D07492}"/>
              </c:ext>
            </c:extLst>
          </c:dPt>
          <c:dPt>
            <c:idx val="2"/>
            <c:invertIfNegative val="0"/>
            <c:bubble3D val="0"/>
            <c:spPr>
              <a:solidFill>
                <a:srgbClr val="FC30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44-4F4A-B38B-E0531CFDF07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C44-4F4A-B38B-E0531CFDF071}"/>
              </c:ext>
            </c:extLst>
          </c:dPt>
          <c:dPt>
            <c:idx val="4"/>
            <c:invertIfNegative val="0"/>
            <c:bubble3D val="0"/>
            <c:spPr>
              <a:solidFill>
                <a:srgbClr val="FEB8B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44-4F4A-B38B-E0531CFDF071}"/>
              </c:ext>
            </c:extLst>
          </c:dPt>
          <c:dPt>
            <c:idx val="5"/>
            <c:invertIfNegative val="0"/>
            <c:bubble3D val="0"/>
            <c:spPr>
              <a:solidFill>
                <a:srgbClr val="FEB8B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26E-4736-BE01-051531D07492}"/>
              </c:ext>
            </c:extLst>
          </c:dPt>
          <c:dPt>
            <c:idx val="6"/>
            <c:invertIfNegative val="0"/>
            <c:bubble3D val="0"/>
            <c:spPr>
              <a:solidFill>
                <a:srgbClr val="FEB8B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26E-4736-BE01-051531D07492}"/>
              </c:ext>
            </c:extLst>
          </c:dPt>
          <c:dPt>
            <c:idx val="7"/>
            <c:invertIfNegative val="0"/>
            <c:bubble3D val="0"/>
            <c:spPr>
              <a:solidFill>
                <a:srgbClr val="FEB8B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26E-4736-BE01-051531D074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Ceactv</c:v>
                </c:pt>
                <c:pt idx="1">
                  <c:v>Teatro Las Condes</c:v>
                </c:pt>
                <c:pt idx="2">
                  <c:v>GAM</c:v>
                </c:pt>
                <c:pt idx="4">
                  <c:v>Instagram</c:v>
                </c:pt>
                <c:pt idx="5">
                  <c:v>Facebook</c:v>
                </c:pt>
                <c:pt idx="6">
                  <c:v>Zoom</c:v>
                </c:pt>
                <c:pt idx="7">
                  <c:v>Youtube</c:v>
                </c:pt>
              </c:strCache>
            </c:strRef>
          </c:cat>
          <c:val>
            <c:numRef>
              <c:f>Hoja1!$B$2:$B$9</c:f>
              <c:numCache>
                <c:formatCode>0.0%</c:formatCode>
                <c:ptCount val="8"/>
                <c:pt idx="0">
                  <c:v>4.4130626654898496E-3</c:v>
                </c:pt>
                <c:pt idx="1">
                  <c:v>6.6195939982347752E-3</c:v>
                </c:pt>
                <c:pt idx="2">
                  <c:v>8.8261253309796991E-3</c:v>
                </c:pt>
                <c:pt idx="4">
                  <c:v>7.9435127978817292E-3</c:v>
                </c:pt>
                <c:pt idx="5">
                  <c:v>7.5022065313327451E-3</c:v>
                </c:pt>
                <c:pt idx="6">
                  <c:v>1.5445719329214475E-2</c:v>
                </c:pt>
                <c:pt idx="7">
                  <c:v>5.2515445719329215E-2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C44-4F4A-B38B-E0531CFDF0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6189824"/>
        <c:axId val="145552448"/>
      </c:barChart>
      <c:catAx>
        <c:axId val="146189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552448"/>
        <c:crosses val="autoZero"/>
        <c:auto val="1"/>
        <c:lblAlgn val="ctr"/>
        <c:lblOffset val="100"/>
        <c:noMultiLvlLbl val="0"/>
      </c:catAx>
      <c:valAx>
        <c:axId val="145552448"/>
        <c:scaling>
          <c:orientation val="minMax"/>
          <c:max val="0.1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18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Generación Z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Teatroamil.tv</c:v>
                </c:pt>
                <c:pt idx="1">
                  <c:v>Municipal Delivery</c:v>
                </c:pt>
                <c:pt idx="2">
                  <c:v>Escenix</c:v>
                </c:pt>
                <c:pt idx="3">
                  <c:v>Teatro Digital</c:v>
                </c:pt>
              </c:strCache>
            </c:strRef>
          </c:cat>
          <c:val>
            <c:numRef>
              <c:f>Hoja1!$B$2:$B$5</c:f>
              <c:numCache>
                <c:formatCode>###0.0%</c:formatCode>
                <c:ptCount val="4"/>
                <c:pt idx="0">
                  <c:v>0.64539007092198586</c:v>
                </c:pt>
                <c:pt idx="1">
                  <c:v>9.9290780141843976E-2</c:v>
                </c:pt>
                <c:pt idx="2">
                  <c:v>0.38297872340425537</c:v>
                </c:pt>
                <c:pt idx="3">
                  <c:v>0.18439716312056734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F4-4BF7-AB9D-EAC4AC8DE6A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Millennials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Teatroamil.tv</c:v>
                </c:pt>
                <c:pt idx="1">
                  <c:v>Municipal Delivery</c:v>
                </c:pt>
                <c:pt idx="2">
                  <c:v>Escenix</c:v>
                </c:pt>
                <c:pt idx="3">
                  <c:v>Teatro Digital</c:v>
                </c:pt>
              </c:strCache>
            </c:strRef>
          </c:cat>
          <c:val>
            <c:numRef>
              <c:f>Hoja1!$C$2:$C$5</c:f>
              <c:numCache>
                <c:formatCode>###0.0%</c:formatCode>
                <c:ptCount val="4"/>
                <c:pt idx="0">
                  <c:v>0.48292682926829267</c:v>
                </c:pt>
                <c:pt idx="1">
                  <c:v>0.12926829268292683</c:v>
                </c:pt>
                <c:pt idx="2">
                  <c:v>0.31585365853658537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74-420C-A437-9FE34EC4311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Generación X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Teatroamil.tv</c:v>
                </c:pt>
                <c:pt idx="1">
                  <c:v>Municipal Delivery</c:v>
                </c:pt>
                <c:pt idx="2">
                  <c:v>Escenix</c:v>
                </c:pt>
                <c:pt idx="3">
                  <c:v>Teatro Digital</c:v>
                </c:pt>
              </c:strCache>
            </c:strRef>
          </c:cat>
          <c:val>
            <c:numRef>
              <c:f>Hoja1!$D$2:$D$5</c:f>
              <c:numCache>
                <c:formatCode>###0.0%</c:formatCode>
                <c:ptCount val="4"/>
                <c:pt idx="0">
                  <c:v>0.46684350132625996</c:v>
                </c:pt>
                <c:pt idx="1">
                  <c:v>0.1843501326259947</c:v>
                </c:pt>
                <c:pt idx="2">
                  <c:v>0.26657824933687002</c:v>
                </c:pt>
                <c:pt idx="3">
                  <c:v>0.129973474801061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D74-420C-A437-9FE34EC4311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Baby Boomer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Teatroamil.tv</c:v>
                </c:pt>
                <c:pt idx="1">
                  <c:v>Municipal Delivery</c:v>
                </c:pt>
                <c:pt idx="2">
                  <c:v>Escenix</c:v>
                </c:pt>
                <c:pt idx="3">
                  <c:v>Teatro Digital</c:v>
                </c:pt>
              </c:strCache>
            </c:strRef>
          </c:cat>
          <c:val>
            <c:numRef>
              <c:f>Hoja1!$E$2:$E$5</c:f>
              <c:numCache>
                <c:formatCode>###0.0%</c:formatCode>
                <c:ptCount val="4"/>
                <c:pt idx="0">
                  <c:v>0.46391752577319584</c:v>
                </c:pt>
                <c:pt idx="1">
                  <c:v>0.23917525773195877</c:v>
                </c:pt>
                <c:pt idx="2">
                  <c:v>0.19175257731958767</c:v>
                </c:pt>
                <c:pt idx="3">
                  <c:v>0.17525773195876287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D74-420C-A437-9FE34EC431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4"/>
        <c:overlap val="-28"/>
        <c:axId val="146413568"/>
        <c:axId val="145548416"/>
      </c:barChart>
      <c:catAx>
        <c:axId val="14641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5548416"/>
        <c:crosses val="autoZero"/>
        <c:auto val="1"/>
        <c:lblAlgn val="ctr"/>
        <c:lblOffset val="100"/>
        <c:noMultiLvlLbl val="0"/>
      </c:catAx>
      <c:valAx>
        <c:axId val="145548416"/>
        <c:scaling>
          <c:orientation val="minMax"/>
          <c:max val="0.70000000000000007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41356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679845957773852"/>
          <c:y val="6.039033395379162E-2"/>
          <c:w val="0.52582452124439139"/>
          <c:h val="0.124991084104239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Generación Z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Teatrix</c:v>
                </c:pt>
                <c:pt idx="1">
                  <c:v>MET Opera</c:v>
                </c:pt>
                <c:pt idx="2">
                  <c:v>National Theatre de Londres</c:v>
                </c:pt>
                <c:pt idx="3">
                  <c:v>Opera national de Paris</c:v>
                </c:pt>
              </c:strCache>
            </c:strRef>
          </c:cat>
          <c:val>
            <c:numRef>
              <c:f>Hoja1!$B$2:$B$5</c:f>
              <c:numCache>
                <c:formatCode>###0.0%</c:formatCode>
                <c:ptCount val="4"/>
                <c:pt idx="0">
                  <c:v>9.9290780141843976E-2</c:v>
                </c:pt>
                <c:pt idx="1">
                  <c:v>9.2198581560283668E-2</c:v>
                </c:pt>
                <c:pt idx="2">
                  <c:v>8.5106382978723402E-2</c:v>
                </c:pt>
                <c:pt idx="3">
                  <c:v>6.3829787234042548E-2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58-4ECD-B07A-FC637253B1C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Millennials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Teatrix</c:v>
                </c:pt>
                <c:pt idx="1">
                  <c:v>MET Opera</c:v>
                </c:pt>
                <c:pt idx="2">
                  <c:v>National Theatre de Londres</c:v>
                </c:pt>
                <c:pt idx="3">
                  <c:v>Opera national de Paris</c:v>
                </c:pt>
              </c:strCache>
            </c:strRef>
          </c:cat>
          <c:val>
            <c:numRef>
              <c:f>Hoja1!$C$2:$C$5</c:f>
              <c:numCache>
                <c:formatCode>###0.0%</c:formatCode>
                <c:ptCount val="4"/>
                <c:pt idx="0">
                  <c:v>6.9512195121951226E-2</c:v>
                </c:pt>
                <c:pt idx="1">
                  <c:v>8.4146341463414653E-2</c:v>
                </c:pt>
                <c:pt idx="2">
                  <c:v>0.11341463414634147</c:v>
                </c:pt>
                <c:pt idx="3">
                  <c:v>3.2926829268292684E-2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58-4ECD-B07A-FC637253B1C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Generación X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Teatrix</c:v>
                </c:pt>
                <c:pt idx="1">
                  <c:v>MET Opera</c:v>
                </c:pt>
                <c:pt idx="2">
                  <c:v>National Theatre de Londres</c:v>
                </c:pt>
                <c:pt idx="3">
                  <c:v>Opera national de Paris</c:v>
                </c:pt>
              </c:strCache>
            </c:strRef>
          </c:cat>
          <c:val>
            <c:numRef>
              <c:f>Hoja1!$D$2:$D$5</c:f>
              <c:numCache>
                <c:formatCode>###0.0%</c:formatCode>
                <c:ptCount val="4"/>
                <c:pt idx="0">
                  <c:v>8.3554376657824919E-2</c:v>
                </c:pt>
                <c:pt idx="1">
                  <c:v>8.0901856763925736E-2</c:v>
                </c:pt>
                <c:pt idx="2">
                  <c:v>0.11273209549071618</c:v>
                </c:pt>
                <c:pt idx="3">
                  <c:v>5.5702917771883291E-2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58-4ECD-B07A-FC637253B1C8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Baby Boomer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Teatrix</c:v>
                </c:pt>
                <c:pt idx="1">
                  <c:v>MET Opera</c:v>
                </c:pt>
                <c:pt idx="2">
                  <c:v>National Theatre de Londres</c:v>
                </c:pt>
                <c:pt idx="3">
                  <c:v>Opera national de Paris</c:v>
                </c:pt>
              </c:strCache>
            </c:strRef>
          </c:cat>
          <c:val>
            <c:numRef>
              <c:f>Hoja1!$E$2:$E$5</c:f>
              <c:numCache>
                <c:formatCode>###0.0%</c:formatCode>
                <c:ptCount val="4"/>
                <c:pt idx="0">
                  <c:v>8.6597938144329895E-2</c:v>
                </c:pt>
                <c:pt idx="1">
                  <c:v>0.17525773195876287</c:v>
                </c:pt>
                <c:pt idx="2">
                  <c:v>0.17731958762886599</c:v>
                </c:pt>
                <c:pt idx="3">
                  <c:v>0.10927835051546392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58-4ECD-B07A-FC637253B1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4"/>
        <c:overlap val="-28"/>
        <c:axId val="102063104"/>
        <c:axId val="101942400"/>
      </c:barChart>
      <c:catAx>
        <c:axId val="10206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01942400"/>
        <c:crosses val="autoZero"/>
        <c:auto val="1"/>
        <c:lblAlgn val="ctr"/>
        <c:lblOffset val="100"/>
        <c:noMultiLvlLbl val="0"/>
      </c:catAx>
      <c:valAx>
        <c:axId val="101942400"/>
        <c:scaling>
          <c:orientation val="minMax"/>
          <c:max val="0.70000000000000007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020631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Generación Z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Broadway HD</c:v>
                </c:pt>
                <c:pt idx="1">
                  <c:v>Cirque Connect</c:v>
                </c:pt>
                <c:pt idx="2">
                  <c:v>Nightly Met Opera Streams</c:v>
                </c:pt>
                <c:pt idx="3">
                  <c:v>RaiPlay</c:v>
                </c:pt>
              </c:strCache>
            </c:strRef>
          </c:cat>
          <c:val>
            <c:numRef>
              <c:f>Hoja1!$B$2:$B$5</c:f>
              <c:numCache>
                <c:formatCode>###0.0%</c:formatCode>
                <c:ptCount val="4"/>
                <c:pt idx="0">
                  <c:v>5.6737588652482268E-2</c:v>
                </c:pt>
                <c:pt idx="1">
                  <c:v>4.9645390070921988E-2</c:v>
                </c:pt>
                <c:pt idx="2">
                  <c:v>1.4184397163120567E-2</c:v>
                </c:pt>
                <c:pt idx="3" formatCode="####.0%">
                  <c:v>7.0921985815602835E-3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1A-4757-9DA7-35BCBE1A5FA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Millennials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Broadway HD</c:v>
                </c:pt>
                <c:pt idx="1">
                  <c:v>Cirque Connect</c:v>
                </c:pt>
                <c:pt idx="2">
                  <c:v>Nightly Met Opera Streams</c:v>
                </c:pt>
                <c:pt idx="3">
                  <c:v>RaiPlay</c:v>
                </c:pt>
              </c:strCache>
            </c:strRef>
          </c:cat>
          <c:val>
            <c:numRef>
              <c:f>Hoja1!$C$2:$C$5</c:f>
              <c:numCache>
                <c:formatCode>###0.0%</c:formatCode>
                <c:ptCount val="4"/>
                <c:pt idx="0">
                  <c:v>5.365853658536586E-2</c:v>
                </c:pt>
                <c:pt idx="1">
                  <c:v>5.4878048780487812E-2</c:v>
                </c:pt>
                <c:pt idx="2">
                  <c:v>1.7073170731707318E-2</c:v>
                </c:pt>
                <c:pt idx="3" formatCode="####.0%">
                  <c:v>6.0975609756097563E-3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1A-4757-9DA7-35BCBE1A5FA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Generación X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Broadway HD</c:v>
                </c:pt>
                <c:pt idx="1">
                  <c:v>Cirque Connect</c:v>
                </c:pt>
                <c:pt idx="2">
                  <c:v>Nightly Met Opera Streams</c:v>
                </c:pt>
                <c:pt idx="3">
                  <c:v>RaiPlay</c:v>
                </c:pt>
              </c:strCache>
            </c:strRef>
          </c:cat>
          <c:val>
            <c:numRef>
              <c:f>Hoja1!$D$2:$D$5</c:f>
              <c:numCache>
                <c:formatCode>###0.0%</c:formatCode>
                <c:ptCount val="4"/>
                <c:pt idx="0">
                  <c:v>4.7745358090185673E-2</c:v>
                </c:pt>
                <c:pt idx="1">
                  <c:v>6.3660477453580902E-2</c:v>
                </c:pt>
                <c:pt idx="2">
                  <c:v>2.1220159151193633E-2</c:v>
                </c:pt>
                <c:pt idx="3">
                  <c:v>1.3262599469496022E-2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1A-4757-9DA7-35BCBE1A5FA7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Baby Boomer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Broadway HD</c:v>
                </c:pt>
                <c:pt idx="1">
                  <c:v>Cirque Connect</c:v>
                </c:pt>
                <c:pt idx="2">
                  <c:v>Nightly Met Opera Streams</c:v>
                </c:pt>
                <c:pt idx="3">
                  <c:v>RaiPlay</c:v>
                </c:pt>
              </c:strCache>
            </c:strRef>
          </c:cat>
          <c:val>
            <c:numRef>
              <c:f>Hoja1!$E$2:$E$5</c:f>
              <c:numCache>
                <c:formatCode>###0.0%</c:formatCode>
                <c:ptCount val="4"/>
                <c:pt idx="0">
                  <c:v>3.711340206185567E-2</c:v>
                </c:pt>
                <c:pt idx="1">
                  <c:v>6.8041237113402056E-2</c:v>
                </c:pt>
                <c:pt idx="2">
                  <c:v>3.5051546391752578E-2</c:v>
                </c:pt>
                <c:pt idx="3">
                  <c:v>1.0309278350515462E-2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1A-4757-9DA7-35BCBE1A5F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74"/>
        <c:overlap val="-28"/>
        <c:axId val="102060544"/>
        <c:axId val="101943552"/>
      </c:barChart>
      <c:catAx>
        <c:axId val="10206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01943552"/>
        <c:crosses val="autoZero"/>
        <c:auto val="1"/>
        <c:lblAlgn val="ctr"/>
        <c:lblOffset val="100"/>
        <c:noMultiLvlLbl val="0"/>
      </c:catAx>
      <c:valAx>
        <c:axId val="101943552"/>
        <c:scaling>
          <c:orientation val="minMax"/>
          <c:max val="0.70000000000000007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0206054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78100655758262E-2"/>
          <c:y val="4.3868902549925433E-2"/>
          <c:w val="0.919872631446778"/>
          <c:h val="0.73699631242952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731-47BD-B34A-0A0552C863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Hoja1!$B$2:$B$11</c:f>
              <c:numCache>
                <c:formatCode>0.0%</c:formatCode>
                <c:ptCount val="10"/>
                <c:pt idx="0">
                  <c:v>8.5000000000000006E-2</c:v>
                </c:pt>
                <c:pt idx="1">
                  <c:v>6.5909090909090903E-2</c:v>
                </c:pt>
                <c:pt idx="2">
                  <c:v>0.17181818181818181</c:v>
                </c:pt>
                <c:pt idx="3">
                  <c:v>0.15409090909090908</c:v>
                </c:pt>
                <c:pt idx="4">
                  <c:v>0.26545454545454544</c:v>
                </c:pt>
                <c:pt idx="5">
                  <c:v>9.9545454545454548E-2</c:v>
                </c:pt>
                <c:pt idx="6">
                  <c:v>8.0454545454545459E-2</c:v>
                </c:pt>
                <c:pt idx="7">
                  <c:v>5.4545454545454543E-2</c:v>
                </c:pt>
                <c:pt idx="8">
                  <c:v>1.3181818181818182E-2</c:v>
                </c:pt>
                <c:pt idx="9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31-47BD-B34A-0A0552C863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3714944"/>
        <c:axId val="69408384"/>
      </c:barChart>
      <c:catAx>
        <c:axId val="13371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9408384"/>
        <c:crosses val="autoZero"/>
        <c:auto val="1"/>
        <c:lblAlgn val="ctr"/>
        <c:lblOffset val="100"/>
        <c:noMultiLvlLbl val="0"/>
      </c:catAx>
      <c:valAx>
        <c:axId val="69408384"/>
        <c:scaling>
          <c:orientation val="minMax"/>
          <c:max val="0.30000000000000004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3714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78643038889271"/>
          <c:y val="2.9104803334239603E-2"/>
          <c:w val="0.68515968332172028"/>
          <c:h val="0.901316799638325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E2384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75B-46DD-B574-FB80843F682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75B-46DD-B574-FB80843F68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23 hrs - 2 hrs</c:v>
                </c:pt>
                <c:pt idx="1">
                  <c:v>19 hrs - 22 hrs</c:v>
                </c:pt>
                <c:pt idx="2">
                  <c:v>14 hrs - 18 hrs</c:v>
                </c:pt>
                <c:pt idx="3">
                  <c:v>13 hrs - 15 hrs</c:v>
                </c:pt>
                <c:pt idx="4">
                  <c:v>10 hrs - 12 hrs</c:v>
                </c:pt>
              </c:strCache>
            </c:strRef>
          </c:cat>
          <c:val>
            <c:numRef>
              <c:f>Hoja1!$B$2:$B$6</c:f>
              <c:numCache>
                <c:formatCode>0.0%</c:formatCode>
                <c:ptCount val="5"/>
                <c:pt idx="0">
                  <c:v>5.2720134604598991E-2</c:v>
                </c:pt>
                <c:pt idx="1">
                  <c:v>0.90353337072349971</c:v>
                </c:pt>
                <c:pt idx="2">
                  <c:v>3.4772854739203586E-2</c:v>
                </c:pt>
                <c:pt idx="3">
                  <c:v>3.3651149747616375E-3</c:v>
                </c:pt>
                <c:pt idx="4">
                  <c:v>5.6085249579360631E-3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5B-46DD-B574-FB80843F68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6518016"/>
        <c:axId val="101945280"/>
      </c:barChart>
      <c:catAx>
        <c:axId val="146518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01945280"/>
        <c:crosses val="autoZero"/>
        <c:auto val="1"/>
        <c:lblAlgn val="ctr"/>
        <c:lblOffset val="100"/>
        <c:noMultiLvlLbl val="0"/>
      </c:catAx>
      <c:valAx>
        <c:axId val="101945280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51801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37859125517891"/>
          <c:y val="2.9104803334239603E-2"/>
          <c:w val="0.73462512573625838"/>
          <c:h val="0.901316799638325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A29-4F24-A0FD-7E091B61D35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A29-4F24-A0FD-7E091B61D35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3 Horas</c:v>
                </c:pt>
                <c:pt idx="1">
                  <c:v>2 Horas</c:v>
                </c:pt>
                <c:pt idx="2">
                  <c:v>1 Hora</c:v>
                </c:pt>
                <c:pt idx="3">
                  <c:v>50 Minutos</c:v>
                </c:pt>
                <c:pt idx="4">
                  <c:v>40 Minutos</c:v>
                </c:pt>
                <c:pt idx="5">
                  <c:v>30 Minutos</c:v>
                </c:pt>
                <c:pt idx="6">
                  <c:v>20  Minutos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1.3566986998304126E-2</c:v>
                </c:pt>
                <c:pt idx="1">
                  <c:v>0.23685698134539288</c:v>
                </c:pt>
                <c:pt idx="2">
                  <c:v>0.55568117580553988</c:v>
                </c:pt>
                <c:pt idx="3">
                  <c:v>9.3838326738270209E-2</c:v>
                </c:pt>
                <c:pt idx="4">
                  <c:v>7.6879592990390044E-2</c:v>
                </c:pt>
                <c:pt idx="5">
                  <c:v>2.0915771622385528E-2</c:v>
                </c:pt>
                <c:pt idx="6">
                  <c:v>2.2611644997173543E-3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29-4F24-A0FD-7E091B61D3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6519552"/>
        <c:axId val="101947008"/>
      </c:barChart>
      <c:catAx>
        <c:axId val="146519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01947008"/>
        <c:crosses val="autoZero"/>
        <c:auto val="1"/>
        <c:lblAlgn val="ctr"/>
        <c:lblOffset val="100"/>
        <c:noMultiLvlLbl val="0"/>
      </c:catAx>
      <c:valAx>
        <c:axId val="101947008"/>
        <c:scaling>
          <c:orientation val="minMax"/>
          <c:max val="1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51955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$9.000-$10.000</c:v>
                </c:pt>
                <c:pt idx="1">
                  <c:v>$8.000-$9.000</c:v>
                </c:pt>
                <c:pt idx="2">
                  <c:v>$7.000-$8.000</c:v>
                </c:pt>
                <c:pt idx="3">
                  <c:v>$6.000-$7.000</c:v>
                </c:pt>
                <c:pt idx="4">
                  <c:v>$5.000-$6.000</c:v>
                </c:pt>
                <c:pt idx="5">
                  <c:v>$4.000-$5.000</c:v>
                </c:pt>
                <c:pt idx="6">
                  <c:v>$3.000-$4.000</c:v>
                </c:pt>
                <c:pt idx="7">
                  <c:v>$2.000-$3.000</c:v>
                </c:pt>
                <c:pt idx="8">
                  <c:v>$1.000-$2.000</c:v>
                </c:pt>
                <c:pt idx="9">
                  <c:v>$0-1.000</c:v>
                </c:pt>
                <c:pt idx="10">
                  <c:v>$0</c:v>
                </c:pt>
              </c:strCache>
            </c:strRef>
          </c:cat>
          <c:val>
            <c:numRef>
              <c:f>Hoja1!$B$2:$B$12</c:f>
              <c:numCache>
                <c:formatCode>0.0%</c:formatCode>
                <c:ptCount val="11"/>
                <c:pt idx="0">
                  <c:v>5.9591373439273551E-2</c:v>
                </c:pt>
                <c:pt idx="1">
                  <c:v>5.1078320090805901E-3</c:v>
                </c:pt>
                <c:pt idx="2">
                  <c:v>2.8376844494892167E-2</c:v>
                </c:pt>
                <c:pt idx="3">
                  <c:v>3.2917139614074914E-2</c:v>
                </c:pt>
                <c:pt idx="4">
                  <c:v>0.10385925085130533</c:v>
                </c:pt>
                <c:pt idx="5">
                  <c:v>0.23155505107832008</c:v>
                </c:pt>
                <c:pt idx="6">
                  <c:v>0.1793416572077185</c:v>
                </c:pt>
                <c:pt idx="7">
                  <c:v>0.19239500567536891</c:v>
                </c:pt>
                <c:pt idx="8">
                  <c:v>8.7400681044267875E-2</c:v>
                </c:pt>
                <c:pt idx="9">
                  <c:v>3.9160045402951191E-2</c:v>
                </c:pt>
                <c:pt idx="10">
                  <c:v>4.0295119182746877E-2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D-4BA2-AB29-6990BBE0D1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6775552"/>
        <c:axId val="146587648"/>
      </c:barChart>
      <c:catAx>
        <c:axId val="146775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587648"/>
        <c:crosses val="autoZero"/>
        <c:auto val="1"/>
        <c:lblAlgn val="ctr"/>
        <c:lblOffset val="100"/>
        <c:noMultiLvlLbl val="0"/>
      </c:catAx>
      <c:valAx>
        <c:axId val="146587648"/>
        <c:scaling>
          <c:orientation val="minMax"/>
          <c:max val="0.30000000000000004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77555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Hoja1!$G$2</c:f>
              <c:strCache>
                <c:ptCount val="1"/>
                <c:pt idx="0">
                  <c:v>Disposicion a pagar</c:v>
                </c:pt>
              </c:strCache>
            </c:strRef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trendline>
            <c:trendlineType val="linear"/>
            <c:dispRSqr val="0"/>
            <c:dispEq val="0"/>
          </c:trendline>
          <c:xVal>
            <c:numRef>
              <c:f>Hoja1!$H$3:$H$13</c:f>
              <c:numCache>
                <c:formatCode>General</c:formatCode>
                <c:ptCount val="11"/>
                <c:pt idx="0">
                  <c:v>100</c:v>
                </c:pt>
                <c:pt idx="1">
                  <c:v>7</c:v>
                </c:pt>
                <c:pt idx="2">
                  <c:v>44</c:v>
                </c:pt>
                <c:pt idx="3">
                  <c:v>53</c:v>
                </c:pt>
                <c:pt idx="4">
                  <c:v>166</c:v>
                </c:pt>
                <c:pt idx="5">
                  <c:v>377</c:v>
                </c:pt>
                <c:pt idx="6">
                  <c:v>292</c:v>
                </c:pt>
                <c:pt idx="7">
                  <c:v>318</c:v>
                </c:pt>
                <c:pt idx="8">
                  <c:v>145</c:v>
                </c:pt>
                <c:pt idx="9">
                  <c:v>68</c:v>
                </c:pt>
                <c:pt idx="10">
                  <c:v>69</c:v>
                </c:pt>
              </c:numCache>
            </c:numRef>
          </c:xVal>
          <c:yVal>
            <c:numRef>
              <c:f>Hoja1!$G$3:$G$13</c:f>
              <c:numCache>
                <c:formatCode>General</c:formatCode>
                <c:ptCount val="11"/>
                <c:pt idx="0">
                  <c:v>9500</c:v>
                </c:pt>
                <c:pt idx="1">
                  <c:v>8500</c:v>
                </c:pt>
                <c:pt idx="2">
                  <c:v>7500</c:v>
                </c:pt>
                <c:pt idx="3">
                  <c:v>6500</c:v>
                </c:pt>
                <c:pt idx="4">
                  <c:v>5500</c:v>
                </c:pt>
                <c:pt idx="5">
                  <c:v>4500</c:v>
                </c:pt>
                <c:pt idx="6">
                  <c:v>3500</c:v>
                </c:pt>
                <c:pt idx="7">
                  <c:v>2500</c:v>
                </c:pt>
                <c:pt idx="8">
                  <c:v>1500</c:v>
                </c:pt>
                <c:pt idx="9">
                  <c:v>500</c:v>
                </c:pt>
                <c:pt idx="1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DA9-4F3D-A944-3E217F89B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591104"/>
        <c:axId val="146591680"/>
      </c:scatterChart>
      <c:valAx>
        <c:axId val="146591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6591680"/>
        <c:crosses val="autoZero"/>
        <c:crossBetween val="midCat"/>
      </c:valAx>
      <c:valAx>
        <c:axId val="146591680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1465911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50">
          <a:latin typeface="Verdana" pitchFamily="34" charset="0"/>
          <a:ea typeface="Verdana" pitchFamily="34" charset="0"/>
        </a:defRPr>
      </a:pPr>
      <a:endParaRPr lang="es-ES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GAM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Entre $4.000 7 $10.000</c:v>
                </c:pt>
                <c:pt idx="1">
                  <c:v>Entre $1.000 y $4.000</c:v>
                </c:pt>
                <c:pt idx="2">
                  <c:v>No estaría dispuesto a pagar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0.17499999999999999</c:v>
                </c:pt>
                <c:pt idx="1">
                  <c:v>0.53700000000000003</c:v>
                </c:pt>
                <c:pt idx="2">
                  <c:v>0.26900000000000002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D-4BA2-AB29-6990BBE0D10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Teatro a Mil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Entre $4.000 7 $10.000</c:v>
                </c:pt>
                <c:pt idx="1">
                  <c:v>Entre $1.000 y $4.000</c:v>
                </c:pt>
                <c:pt idx="2">
                  <c:v>No estaría dispuesto a pagar</c:v>
                </c:pt>
              </c:strCache>
            </c:strRef>
          </c:cat>
          <c:val>
            <c:numRef>
              <c:f>Hoja1!$C$2:$C$4</c:f>
              <c:numCache>
                <c:formatCode>0.0%</c:formatCode>
                <c:ptCount val="3"/>
                <c:pt idx="0">
                  <c:v>0.46200000000000002</c:v>
                </c:pt>
                <c:pt idx="1">
                  <c:v>0.497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14-4715-8C2E-A991BC5CB3C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524992"/>
        <c:axId val="146593408"/>
      </c:barChart>
      <c:catAx>
        <c:axId val="13524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593408"/>
        <c:crosses val="autoZero"/>
        <c:auto val="1"/>
        <c:lblAlgn val="ctr"/>
        <c:lblOffset val="100"/>
        <c:noMultiLvlLbl val="0"/>
      </c:catAx>
      <c:valAx>
        <c:axId val="146593408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52499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909434958372998"/>
          <c:y val="0.44601183984232989"/>
          <c:w val="0.15090565041626997"/>
          <c:h val="0.107976111977449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51456160230894"/>
          <c:y val="2.9104803334239603E-2"/>
          <c:w val="0.82295855084535097"/>
          <c:h val="0.901330133263331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59-4974-8D23-51E01175BC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Twitter</c:v>
                </c:pt>
                <c:pt idx="1">
                  <c:v>Facebook</c:v>
                </c:pt>
                <c:pt idx="2">
                  <c:v>Instagram</c:v>
                </c:pt>
                <c:pt idx="3">
                  <c:v>Página Web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0.28565121412803535</c:v>
                </c:pt>
                <c:pt idx="1">
                  <c:v>0.53554083885209713</c:v>
                </c:pt>
                <c:pt idx="2">
                  <c:v>0.57395143487858724</c:v>
                </c:pt>
                <c:pt idx="3">
                  <c:v>0.83311258278145695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59-4974-8D23-51E01175BC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7181568"/>
        <c:axId val="13460608"/>
      </c:barChart>
      <c:catAx>
        <c:axId val="147181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60608"/>
        <c:crosses val="autoZero"/>
        <c:auto val="1"/>
        <c:lblAlgn val="ctr"/>
        <c:lblOffset val="100"/>
        <c:noMultiLvlLbl val="0"/>
      </c:catAx>
      <c:valAx>
        <c:axId val="13460608"/>
        <c:scaling>
          <c:orientation val="minMax"/>
          <c:max val="1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7181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231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9C-446E-B8CC-360BFB342F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Sí</c:v>
                </c:pt>
                <c:pt idx="1">
                  <c:v>No </c:v>
                </c:pt>
              </c:strCache>
            </c:strRef>
          </c:cat>
          <c:val>
            <c:numRef>
              <c:f>Hoja1!$B$2:$B$3</c:f>
              <c:numCache>
                <c:formatCode>0.0%</c:formatCode>
                <c:ptCount val="2"/>
                <c:pt idx="0">
                  <c:v>0.6764184397163121</c:v>
                </c:pt>
                <c:pt idx="1">
                  <c:v>0.32358156028368795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9C-446E-B8CC-360BFB342F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7184640"/>
        <c:axId val="13462912"/>
      </c:barChart>
      <c:catAx>
        <c:axId val="14718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62912"/>
        <c:crosses val="autoZero"/>
        <c:auto val="1"/>
        <c:lblAlgn val="ctr"/>
        <c:lblOffset val="100"/>
        <c:noMultiLvlLbl val="0"/>
      </c:catAx>
      <c:valAx>
        <c:axId val="1346291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718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rgbClr val="D2313A"/>
            </a:solidFill>
          </c:spPr>
          <c:dPt>
            <c:idx val="0"/>
            <c:bubble3D val="0"/>
            <c:spPr>
              <a:solidFill>
                <a:srgbClr val="FD9C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804-4E73-B086-6FB737FA16FE}"/>
              </c:ext>
            </c:extLst>
          </c:dPt>
          <c:dPt>
            <c:idx val="1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04-4E73-B086-6FB737FA16FE}"/>
              </c:ext>
            </c:extLst>
          </c:dPt>
          <c:dPt>
            <c:idx val="2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04-4E73-B086-6FB737FA16FE}"/>
              </c:ext>
            </c:extLst>
          </c:dPt>
          <c:dPt>
            <c:idx val="3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804-4E73-B086-6FB737FA16FE}"/>
              </c:ext>
            </c:extLst>
          </c:dPt>
          <c:dLbls>
            <c:dLbl>
              <c:idx val="0"/>
              <c:layout>
                <c:manualLayout>
                  <c:x val="-0.13658617151071531"/>
                  <c:y val="4.58643720003632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04-4E73-B086-6FB737FA16FE}"/>
                </c:ext>
              </c:extLst>
            </c:dLbl>
            <c:dLbl>
              <c:idx val="1"/>
              <c:layout>
                <c:manualLayout>
                  <c:x val="-2.6154025330022059E-3"/>
                  <c:y val="9.0020830007845796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04-4E73-B086-6FB737FA16FE}"/>
                </c:ext>
              </c:extLst>
            </c:dLbl>
            <c:dLbl>
              <c:idx val="2"/>
              <c:layout>
                <c:manualLayout>
                  <c:x val="-0.2410333474411564"/>
                  <c:y val="-0.1369887882516770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04-4E73-B086-6FB737FA16FE}"/>
                </c:ext>
              </c:extLst>
            </c:dLbl>
            <c:dLbl>
              <c:idx val="3"/>
              <c:layout>
                <c:manualLayout>
                  <c:x val="4.2539428989113552E-2"/>
                  <c:y val="-0.1587534727322160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04-4E73-B086-6FB737FA16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0.0%</c:formatCode>
                <c:ptCount val="2"/>
                <c:pt idx="0">
                  <c:v>0.8038057742782152</c:v>
                </c:pt>
                <c:pt idx="1">
                  <c:v>0.19619422572178477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04-4E73-B086-6FB737FA16FE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Sí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79C-446E-B8CC-360BFB342F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Generación Z</c:v>
                </c:pt>
                <c:pt idx="1">
                  <c:v>Millennials</c:v>
                </c:pt>
                <c:pt idx="2">
                  <c:v>Generación X</c:v>
                </c:pt>
                <c:pt idx="3">
                  <c:v>Baby Boomer</c:v>
                </c:pt>
              </c:strCache>
            </c:strRef>
          </c:cat>
          <c:val>
            <c:numRef>
              <c:f>Hoja1!$B$2:$B$5</c:f>
              <c:numCache>
                <c:formatCode>###0.0%</c:formatCode>
                <c:ptCount val="4"/>
                <c:pt idx="0">
                  <c:v>0.73758865248226935</c:v>
                </c:pt>
                <c:pt idx="1">
                  <c:v>0.69474969474969472</c:v>
                </c:pt>
                <c:pt idx="2">
                  <c:v>0.65292553191489366</c:v>
                </c:pt>
                <c:pt idx="3">
                  <c:v>0.66182572614107882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9C-446E-B8CC-360BFB342FD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D2313A"/>
            </a:solidFill>
            <a:ln>
              <a:solidFill>
                <a:srgbClr val="D2313A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1995193530642054E-2"/>
                  <c:y val="-1.018622829302593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25-6B4D-9592-6F928EF1CCCF}"/>
                </c:ext>
              </c:extLst>
            </c:dLbl>
            <c:dLbl>
              <c:idx val="1"/>
              <c:layout>
                <c:manualLayout>
                  <c:x val="1.3746995956651284E-2"/>
                  <c:y val="2.77809435414665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25-6B4D-9592-6F928EF1CCCF}"/>
                </c:ext>
              </c:extLst>
            </c:dLbl>
            <c:dLbl>
              <c:idx val="2"/>
              <c:layout>
                <c:manualLayout>
                  <c:x val="2.7493991913302467E-2"/>
                  <c:y val="5.55618870829320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25-6B4D-9592-6F928EF1CCCF}"/>
                </c:ext>
              </c:extLst>
            </c:dLbl>
            <c:dLbl>
              <c:idx val="3"/>
              <c:layout>
                <c:manualLayout>
                  <c:x val="1.6496395147981541E-2"/>
                  <c:y val="5.55618870829331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25-6B4D-9592-6F928EF1CC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Generación Z</c:v>
                </c:pt>
                <c:pt idx="1">
                  <c:v>Millennials</c:v>
                </c:pt>
                <c:pt idx="2">
                  <c:v>Generación X</c:v>
                </c:pt>
                <c:pt idx="3">
                  <c:v>Baby Boomer</c:v>
                </c:pt>
              </c:strCache>
            </c:strRef>
          </c:cat>
          <c:val>
            <c:numRef>
              <c:f>Hoja1!$C$2:$C$5</c:f>
              <c:numCache>
                <c:formatCode>###0.0%</c:formatCode>
                <c:ptCount val="4"/>
                <c:pt idx="0">
                  <c:v>0.26241134751773049</c:v>
                </c:pt>
                <c:pt idx="1">
                  <c:v>0.30525030525030528</c:v>
                </c:pt>
                <c:pt idx="2">
                  <c:v>0.34707446808510639</c:v>
                </c:pt>
                <c:pt idx="3" formatCode="0.0%">
                  <c:v>0.33817427385892118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1E-49C3-987F-BC72C93A63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8147712"/>
        <c:axId val="13466944"/>
      </c:barChart>
      <c:catAx>
        <c:axId val="14814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66944"/>
        <c:crosses val="autoZero"/>
        <c:auto val="1"/>
        <c:lblAlgn val="ctr"/>
        <c:lblOffset val="100"/>
        <c:noMultiLvlLbl val="0"/>
      </c:catAx>
      <c:valAx>
        <c:axId val="13466944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814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Sí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91F-415A-9DB9-32DDC58A1F4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Generación Z</c:v>
                </c:pt>
                <c:pt idx="1">
                  <c:v>Millennials</c:v>
                </c:pt>
                <c:pt idx="2">
                  <c:v>Generación X</c:v>
                </c:pt>
                <c:pt idx="3">
                  <c:v>Baby Boomer</c:v>
                </c:pt>
              </c:strCache>
            </c:strRef>
          </c:cat>
          <c:val>
            <c:numRef>
              <c:f>Hoja1!$B$2:$B$5</c:f>
              <c:numCache>
                <c:formatCode>###0.0%</c:formatCode>
                <c:ptCount val="4"/>
                <c:pt idx="0">
                  <c:v>0.96153846153846156</c:v>
                </c:pt>
                <c:pt idx="1">
                  <c:v>0.81095406360424027</c:v>
                </c:pt>
                <c:pt idx="2">
                  <c:v>0.79633401221995925</c:v>
                </c:pt>
                <c:pt idx="3">
                  <c:v>0.74213836477987416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1F-415A-9DB9-32DDC58A1F4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D2313A"/>
            </a:solidFill>
            <a:ln>
              <a:solidFill>
                <a:srgbClr val="D2313A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849902374013558E-2"/>
                  <c:y val="-1.486543967873794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85929134372447"/>
                      <c:h val="4.20544459018557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1F4-934B-9E12-17AD7294EF00}"/>
                </c:ext>
              </c:extLst>
            </c:dLbl>
            <c:dLbl>
              <c:idx val="2"/>
              <c:layout>
                <c:manualLayout>
                  <c:x val="1.7099414244081349E-2"/>
                  <c:y val="8.91926380724276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F4-934B-9E12-17AD7294EF00}"/>
                </c:ext>
              </c:extLst>
            </c:dLbl>
            <c:dLbl>
              <c:idx val="3"/>
              <c:layout>
                <c:manualLayout>
                  <c:x val="3.134892611414903E-2"/>
                  <c:y val="2.97308793574758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F4-934B-9E12-17AD7294EF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Generación Z</c:v>
                </c:pt>
                <c:pt idx="1">
                  <c:v>Millennials</c:v>
                </c:pt>
                <c:pt idx="2">
                  <c:v>Generación X</c:v>
                </c:pt>
                <c:pt idx="3">
                  <c:v>Baby Boomer</c:v>
                </c:pt>
              </c:strCache>
            </c:strRef>
          </c:cat>
          <c:val>
            <c:numRef>
              <c:f>Hoja1!$C$2:$C$5</c:f>
              <c:numCache>
                <c:formatCode>###0.0%</c:formatCode>
                <c:ptCount val="4"/>
                <c:pt idx="0">
                  <c:v>3.8461538461538464E-2</c:v>
                </c:pt>
                <c:pt idx="1">
                  <c:v>0.1890459363957597</c:v>
                </c:pt>
                <c:pt idx="2">
                  <c:v>0.20366598778004075</c:v>
                </c:pt>
                <c:pt idx="3" formatCode="0.0%">
                  <c:v>0.25786163522012578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1F-415A-9DB9-32DDC58A1F4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48217856"/>
        <c:axId val="13452416"/>
      </c:barChart>
      <c:catAx>
        <c:axId val="14821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52416"/>
        <c:crosses val="autoZero"/>
        <c:auto val="1"/>
        <c:lblAlgn val="ctr"/>
        <c:lblOffset val="100"/>
        <c:noMultiLvlLbl val="0"/>
      </c:catAx>
      <c:valAx>
        <c:axId val="13452416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821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78100655758262E-2"/>
          <c:y val="4.3868902549925433E-2"/>
          <c:w val="0.919872631446778"/>
          <c:h val="0.73699631242952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EF9-4681-B62E-E256C5DB86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Hoja1!$B$2:$B$11</c:f>
              <c:numCache>
                <c:formatCode>0.0%</c:formatCode>
                <c:ptCount val="10"/>
                <c:pt idx="0">
                  <c:v>6.8592057761732855E-2</c:v>
                </c:pt>
                <c:pt idx="1">
                  <c:v>9.4765342960288809E-2</c:v>
                </c:pt>
                <c:pt idx="2">
                  <c:v>0.15252707581227437</c:v>
                </c:pt>
                <c:pt idx="3">
                  <c:v>0.17734657039711191</c:v>
                </c:pt>
                <c:pt idx="4">
                  <c:v>0.22066787003610108</c:v>
                </c:pt>
                <c:pt idx="5">
                  <c:v>0.10424187725631769</c:v>
                </c:pt>
                <c:pt idx="6">
                  <c:v>8.7996389891696752E-2</c:v>
                </c:pt>
                <c:pt idx="7">
                  <c:v>5.8212996389891698E-2</c:v>
                </c:pt>
                <c:pt idx="8">
                  <c:v>2.1660649819494584E-2</c:v>
                </c:pt>
                <c:pt idx="9">
                  <c:v>1.3989169675090252E-2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F9-4681-B62E-E256C5DB86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3956608"/>
        <c:axId val="69410112"/>
      </c:barChart>
      <c:catAx>
        <c:axId val="13395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9410112"/>
        <c:crosses val="autoZero"/>
        <c:auto val="1"/>
        <c:lblAlgn val="ctr"/>
        <c:lblOffset val="100"/>
        <c:noMultiLvlLbl val="0"/>
      </c:catAx>
      <c:valAx>
        <c:axId val="69410112"/>
        <c:scaling>
          <c:orientation val="minMax"/>
          <c:max val="0.30000000000000004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395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66134280062048"/>
          <c:y val="0"/>
          <c:w val="0.70927334666080011"/>
          <c:h val="0.930434936597571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EA-4A42-A979-E787EB192602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59-4974-8D23-51E01175BC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Otro</c:v>
                </c:pt>
                <c:pt idx="1">
                  <c:v>Lecturas dramatizadas</c:v>
                </c:pt>
                <c:pt idx="2">
                  <c:v>Procesos creativos</c:v>
                </c:pt>
                <c:pt idx="3">
                  <c:v>Clases Magistrales</c:v>
                </c:pt>
                <c:pt idx="4">
                  <c:v>Documentales</c:v>
                </c:pt>
                <c:pt idx="5">
                  <c:v>Entrevistas</c:v>
                </c:pt>
                <c:pt idx="6">
                  <c:v>Obras de teatro grabadas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1.5894039735099338E-2</c:v>
                </c:pt>
                <c:pt idx="1">
                  <c:v>6.9757174392935981E-2</c:v>
                </c:pt>
                <c:pt idx="2">
                  <c:v>7.4613686534216336E-2</c:v>
                </c:pt>
                <c:pt idx="3">
                  <c:v>0.10375275938189846</c:v>
                </c:pt>
                <c:pt idx="4">
                  <c:v>0.16291390728476821</c:v>
                </c:pt>
                <c:pt idx="5">
                  <c:v>0.17439293598233996</c:v>
                </c:pt>
                <c:pt idx="6">
                  <c:v>0.48653421633554084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59-4974-8D23-51E01175BC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8500992"/>
        <c:axId val="13454144"/>
      </c:barChart>
      <c:catAx>
        <c:axId val="148500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54144"/>
        <c:crosses val="autoZero"/>
        <c:auto val="1"/>
        <c:lblAlgn val="ctr"/>
        <c:lblOffset val="100"/>
        <c:noMultiLvlLbl val="0"/>
      </c:catAx>
      <c:valAx>
        <c:axId val="13454144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850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808071912349372E-2"/>
          <c:y val="3.1201386856503709E-2"/>
          <c:w val="0.91670356498466665"/>
          <c:h val="0.897378520809171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79C-446E-B8CC-360BFB342F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4.0849673202614381E-3</c:v>
                </c:pt>
                <c:pt idx="1">
                  <c:v>7.3529411764705881E-3</c:v>
                </c:pt>
                <c:pt idx="2">
                  <c:v>1.6339869281045753E-2</c:v>
                </c:pt>
                <c:pt idx="3">
                  <c:v>5.4738562091503268E-2</c:v>
                </c:pt>
                <c:pt idx="4">
                  <c:v>0.21160130718954248</c:v>
                </c:pt>
                <c:pt idx="5">
                  <c:v>0.41503267973856212</c:v>
                </c:pt>
                <c:pt idx="6">
                  <c:v>0.2908496732026144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9C-446E-B8CC-360BFB342F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8504064"/>
        <c:axId val="13456448"/>
      </c:barChart>
      <c:catAx>
        <c:axId val="14850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56448"/>
        <c:crosses val="autoZero"/>
        <c:auto val="1"/>
        <c:lblAlgn val="ctr"/>
        <c:lblOffset val="100"/>
        <c:noMultiLvlLbl val="0"/>
      </c:catAx>
      <c:valAx>
        <c:axId val="13456448"/>
        <c:scaling>
          <c:orientation val="minMax"/>
          <c:max val="0.5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8504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2678207638371729"/>
          <c:y val="2.9104803334239603E-2"/>
          <c:w val="0.55727721525929852"/>
          <c:h val="0.898847578957456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Calidad del audio y la imagen</c:v>
                </c:pt>
                <c:pt idx="1">
                  <c:v>Navegación dentro de la página</c:v>
                </c:pt>
                <c:pt idx="2">
                  <c:v>Programación y contenido</c:v>
                </c:pt>
                <c:pt idx="3">
                  <c:v> Facilidad de Uso en distintos aparatos </c:v>
                </c:pt>
                <c:pt idx="4">
                  <c:v>Sistema de inscripción</c:v>
                </c:pt>
              </c:strCache>
            </c:strRef>
          </c:cat>
          <c:val>
            <c:numRef>
              <c:f>Hoja1!$B$2:$B$6</c:f>
              <c:numCache>
                <c:formatCode>###0.0</c:formatCode>
                <c:ptCount val="5"/>
                <c:pt idx="0">
                  <c:v>5.7975103734439832</c:v>
                </c:pt>
                <c:pt idx="1">
                  <c:v>5.776845637583893</c:v>
                </c:pt>
                <c:pt idx="2">
                  <c:v>5.8486622073578598</c:v>
                </c:pt>
                <c:pt idx="3">
                  <c:v>5.8795986622073579</c:v>
                </c:pt>
                <c:pt idx="4">
                  <c:v>5.8873949579831937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27-4C44-BC29-919ACDF8EC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8976128"/>
        <c:axId val="13458752"/>
      </c:barChart>
      <c:catAx>
        <c:axId val="148976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58752"/>
        <c:crosses val="autoZero"/>
        <c:auto val="1"/>
        <c:lblAlgn val="ctr"/>
        <c:lblOffset val="100"/>
        <c:noMultiLvlLbl val="0"/>
      </c:catAx>
      <c:valAx>
        <c:axId val="13458752"/>
        <c:scaling>
          <c:orientation val="minMax"/>
          <c:max val="7"/>
          <c:min val="1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897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832131315883087"/>
          <c:y val="0.17270149453599778"/>
          <c:w val="0.47133026223166269"/>
          <c:h val="0.8094750960307448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rgbClr val="D2313A"/>
            </a:solidFill>
          </c:spPr>
          <c:dPt>
            <c:idx val="0"/>
            <c:bubble3D val="0"/>
            <c:spPr>
              <a:solidFill>
                <a:srgbClr val="FD9C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804-4E73-B086-6FB737FA16FE}"/>
              </c:ext>
            </c:extLst>
          </c:dPt>
          <c:dPt>
            <c:idx val="1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04-4E73-B086-6FB737FA16FE}"/>
              </c:ext>
            </c:extLst>
          </c:dPt>
          <c:dPt>
            <c:idx val="2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04-4E73-B086-6FB737FA16FE}"/>
              </c:ext>
            </c:extLst>
          </c:dPt>
          <c:dPt>
            <c:idx val="3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804-4E73-B086-6FB737FA16FE}"/>
              </c:ext>
            </c:extLst>
          </c:dPt>
          <c:dLbls>
            <c:dLbl>
              <c:idx val="0"/>
              <c:layout>
                <c:manualLayout>
                  <c:x val="0.31472456014218014"/>
                  <c:y val="-0.486783650746634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04-4E73-B086-6FB737FA16FE}"/>
                </c:ext>
              </c:extLst>
            </c:dLbl>
            <c:dLbl>
              <c:idx val="1"/>
              <c:layout>
                <c:manualLayout>
                  <c:x val="-4.7733714046159378E-2"/>
                  <c:y val="-0.153943047360001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40404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04-4E73-B086-6FB737FA16FE}"/>
                </c:ext>
              </c:extLst>
            </c:dLbl>
            <c:dLbl>
              <c:idx val="2"/>
              <c:layout>
                <c:manualLayout>
                  <c:x val="-0.2410333474411564"/>
                  <c:y val="-0.1369887882516770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04-4E73-B086-6FB737FA16FE}"/>
                </c:ext>
              </c:extLst>
            </c:dLbl>
            <c:dLbl>
              <c:idx val="3"/>
              <c:layout>
                <c:manualLayout>
                  <c:x val="4.2539428989113552E-2"/>
                  <c:y val="-0.1587534727322160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04-4E73-B086-6FB737FA16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0.0%</c:formatCode>
                <c:ptCount val="2"/>
                <c:pt idx="0">
                  <c:v>0.96405228758169936</c:v>
                </c:pt>
                <c:pt idx="1">
                  <c:v>3.5947712418300651E-2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04-4E73-B086-6FB737FA16FE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8B0-4562-A011-7D9BA283B10F}"/>
              </c:ext>
            </c:extLst>
          </c:dPt>
          <c:dPt>
            <c:idx val="6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11E-1240-B27E-168A263B5EBB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8B0-4562-A011-7D9BA283B1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15 o más</c:v>
                </c:pt>
                <c:pt idx="1">
                  <c:v>13-15</c:v>
                </c:pt>
                <c:pt idx="2">
                  <c:v>10-12</c:v>
                </c:pt>
                <c:pt idx="3">
                  <c:v>7-9</c:v>
                </c:pt>
                <c:pt idx="4">
                  <c:v>4-6</c:v>
                </c:pt>
                <c:pt idx="5">
                  <c:v>1-3</c:v>
                </c:pt>
                <c:pt idx="6">
                  <c:v>0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0.15669642857142857</c:v>
                </c:pt>
                <c:pt idx="1">
                  <c:v>3.8839285714285715E-2</c:v>
                </c:pt>
                <c:pt idx="2">
                  <c:v>0.12678571428571428</c:v>
                </c:pt>
                <c:pt idx="3">
                  <c:v>0.13035714285714287</c:v>
                </c:pt>
                <c:pt idx="4">
                  <c:v>0.25803571428571431</c:v>
                </c:pt>
                <c:pt idx="5">
                  <c:v>0.24821428571428572</c:v>
                </c:pt>
                <c:pt idx="6">
                  <c:v>4.1071428571428571E-2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B0-4562-A011-7D9BA283B1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8795392"/>
        <c:axId val="148567104"/>
      </c:barChart>
      <c:catAx>
        <c:axId val="148795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8567104"/>
        <c:crosses val="autoZero"/>
        <c:auto val="1"/>
        <c:lblAlgn val="ctr"/>
        <c:lblOffset val="100"/>
        <c:noMultiLvlLbl val="0"/>
      </c:catAx>
      <c:valAx>
        <c:axId val="148567104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8795392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986222977442423E-2"/>
          <c:y val="6.9229637343009428E-3"/>
          <c:w val="0.79367322907054239"/>
          <c:h val="0.9235121133546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Sala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2ED-4D0C-ADB5-4FA3387C658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2ED-4D0C-ADB5-4FA3387C658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22ED-4D0C-ADB5-4FA3387C658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2ED-4D0C-ADB5-4FA3387C65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15 o más</c:v>
                </c:pt>
                <c:pt idx="1">
                  <c:v>13-15</c:v>
                </c:pt>
                <c:pt idx="2">
                  <c:v>10-12</c:v>
                </c:pt>
                <c:pt idx="3">
                  <c:v>7-9</c:v>
                </c:pt>
                <c:pt idx="4">
                  <c:v>4-6</c:v>
                </c:pt>
                <c:pt idx="5">
                  <c:v>1-3</c:v>
                </c:pt>
                <c:pt idx="6">
                  <c:v>0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0.14814814814814814</c:v>
                </c:pt>
                <c:pt idx="1">
                  <c:v>5.7613168724279837E-2</c:v>
                </c:pt>
                <c:pt idx="2">
                  <c:v>0.13580246913580246</c:v>
                </c:pt>
                <c:pt idx="3">
                  <c:v>5.9670781893004114E-2</c:v>
                </c:pt>
                <c:pt idx="4">
                  <c:v>0.27366255144032919</c:v>
                </c:pt>
                <c:pt idx="5">
                  <c:v>0.26748971193415638</c:v>
                </c:pt>
                <c:pt idx="6">
                  <c:v>5.7613168724279837E-2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ED-4D0C-ADB5-4FA3387C658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Calle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15 o más</c:v>
                </c:pt>
                <c:pt idx="1">
                  <c:v>13-15</c:v>
                </c:pt>
                <c:pt idx="2">
                  <c:v>10-12</c:v>
                </c:pt>
                <c:pt idx="3">
                  <c:v>7-9</c:v>
                </c:pt>
                <c:pt idx="4">
                  <c:v>4-6</c:v>
                </c:pt>
                <c:pt idx="5">
                  <c:v>1-3</c:v>
                </c:pt>
                <c:pt idx="6">
                  <c:v>0</c:v>
                </c:pt>
              </c:strCache>
            </c:strRef>
          </c:cat>
          <c:val>
            <c:numRef>
              <c:f>Hoja1!$C$2:$C$8</c:f>
              <c:numCache>
                <c:formatCode>0.0%</c:formatCode>
                <c:ptCount val="7"/>
                <c:pt idx="0">
                  <c:v>3.3482142857142856E-2</c:v>
                </c:pt>
                <c:pt idx="1">
                  <c:v>1.7857142857142856E-2</c:v>
                </c:pt>
                <c:pt idx="2">
                  <c:v>9.375E-2</c:v>
                </c:pt>
                <c:pt idx="3">
                  <c:v>2.6785714285714284E-2</c:v>
                </c:pt>
                <c:pt idx="4">
                  <c:v>0.26339285714285715</c:v>
                </c:pt>
                <c:pt idx="5">
                  <c:v>0.39955357142857145</c:v>
                </c:pt>
                <c:pt idx="6">
                  <c:v>0.16517857142857142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2ED-4D0C-ADB5-4FA3387C658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Web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15 o más</c:v>
                </c:pt>
                <c:pt idx="1">
                  <c:v>13-15</c:v>
                </c:pt>
                <c:pt idx="2">
                  <c:v>10-12</c:v>
                </c:pt>
                <c:pt idx="3">
                  <c:v>7-9</c:v>
                </c:pt>
                <c:pt idx="4">
                  <c:v>4-6</c:v>
                </c:pt>
                <c:pt idx="5">
                  <c:v>1-3</c:v>
                </c:pt>
                <c:pt idx="6">
                  <c:v>0</c:v>
                </c:pt>
              </c:strCache>
            </c:strRef>
          </c:cat>
          <c:val>
            <c:numRef>
              <c:f>Hoja1!$D$2:$D$8</c:f>
              <c:numCache>
                <c:formatCode>0.0%</c:formatCode>
                <c:ptCount val="7"/>
                <c:pt idx="0">
                  <c:v>0.15669642857142857</c:v>
                </c:pt>
                <c:pt idx="1">
                  <c:v>3.8839285714285715E-2</c:v>
                </c:pt>
                <c:pt idx="2">
                  <c:v>0.12678571428571428</c:v>
                </c:pt>
                <c:pt idx="3">
                  <c:v>0.13035714285714287</c:v>
                </c:pt>
                <c:pt idx="4">
                  <c:v>0.25803571428571431</c:v>
                </c:pt>
                <c:pt idx="5">
                  <c:v>0.24821428571428572</c:v>
                </c:pt>
                <c:pt idx="6">
                  <c:v>4.1071428571428571E-2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ED-4D0C-ADB5-4FA3387C65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overlap val="-13"/>
        <c:axId val="148877312"/>
        <c:axId val="13475840"/>
      </c:barChart>
      <c:catAx>
        <c:axId val="148877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75840"/>
        <c:crosses val="autoZero"/>
        <c:auto val="1"/>
        <c:lblAlgn val="ctr"/>
        <c:lblOffset val="100"/>
        <c:noMultiLvlLbl val="0"/>
      </c:catAx>
      <c:valAx>
        <c:axId val="13475840"/>
        <c:scaling>
          <c:orientation val="minMax"/>
          <c:max val="0.4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8877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6B4-4E5C-A5C1-D2B6B45B85C9}"/>
              </c:ext>
            </c:extLst>
          </c:dPt>
          <c:dPt>
            <c:idx val="6"/>
            <c:invertIfNegative val="0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6EA-734E-8BA5-8C8A78FDEDB3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6B4-4E5C-A5C1-D2B6B45B85C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15 o más</c:v>
                </c:pt>
                <c:pt idx="1">
                  <c:v>13-15</c:v>
                </c:pt>
                <c:pt idx="2">
                  <c:v>10-12</c:v>
                </c:pt>
                <c:pt idx="3">
                  <c:v>7-9</c:v>
                </c:pt>
                <c:pt idx="4">
                  <c:v>4-6</c:v>
                </c:pt>
                <c:pt idx="5">
                  <c:v>1-3</c:v>
                </c:pt>
                <c:pt idx="6">
                  <c:v>0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1.6696750902527077E-2</c:v>
                </c:pt>
                <c:pt idx="1">
                  <c:v>5.8664259927797835E-3</c:v>
                </c:pt>
                <c:pt idx="2">
                  <c:v>1.9855595667870037E-2</c:v>
                </c:pt>
                <c:pt idx="3">
                  <c:v>5.6407942238267145E-2</c:v>
                </c:pt>
                <c:pt idx="4">
                  <c:v>0.1651624548736462</c:v>
                </c:pt>
                <c:pt idx="5">
                  <c:v>0.44178700361010831</c:v>
                </c:pt>
                <c:pt idx="6">
                  <c:v>0.29422382671480146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B4-4E5C-A5C1-D2B6B45B85C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8883456"/>
        <c:axId val="13478144"/>
      </c:barChart>
      <c:catAx>
        <c:axId val="14888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78144"/>
        <c:crosses val="autoZero"/>
        <c:auto val="1"/>
        <c:lblAlgn val="ctr"/>
        <c:lblOffset val="100"/>
        <c:noMultiLvlLbl val="0"/>
      </c:catAx>
      <c:valAx>
        <c:axId val="13478144"/>
        <c:scaling>
          <c:orientation val="minMax"/>
          <c:max val="0.5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888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231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0F-4559-8268-61C5C97D3E1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rgbClr val="40404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9B8-4EF5-940E-B0C0A16BDF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0.0%</c:formatCode>
                <c:ptCount val="2"/>
                <c:pt idx="0">
                  <c:v>0.5704162976085031</c:v>
                </c:pt>
                <c:pt idx="1">
                  <c:v>0.4295837023914969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0F-4559-8268-61C5C97D3E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9353472"/>
        <c:axId val="13479872"/>
      </c:barChart>
      <c:catAx>
        <c:axId val="14935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79872"/>
        <c:crosses val="autoZero"/>
        <c:auto val="1"/>
        <c:lblAlgn val="ctr"/>
        <c:lblOffset val="100"/>
        <c:noMultiLvlLbl val="0"/>
      </c:catAx>
      <c:valAx>
        <c:axId val="1347987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935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rgbClr val="D2313A"/>
            </a:solidFill>
          </c:spPr>
          <c:dPt>
            <c:idx val="0"/>
            <c:bubble3D val="0"/>
            <c:spPr>
              <a:solidFill>
                <a:srgbClr val="FD9C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4F-44C6-8D1B-A87043DABEAD}"/>
              </c:ext>
            </c:extLst>
          </c:dPt>
          <c:dPt>
            <c:idx val="1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4F-44C6-8D1B-A87043DABEAD}"/>
              </c:ext>
            </c:extLst>
          </c:dPt>
          <c:dPt>
            <c:idx val="2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84F-44C6-8D1B-A87043DABEAD}"/>
              </c:ext>
            </c:extLst>
          </c:dPt>
          <c:dPt>
            <c:idx val="3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84F-44C6-8D1B-A87043DABEAD}"/>
              </c:ext>
            </c:extLst>
          </c:dPt>
          <c:dLbls>
            <c:dLbl>
              <c:idx val="0"/>
              <c:layout>
                <c:manualLayout>
                  <c:x val="0.19857438191660973"/>
                  <c:y val="-0.4722509126377156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3DD75154-3478-294E-8346-262FF373B32A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; </a:t>
                    </a:r>
                    <a:fld id="{C2BCFFA1-B78D-C144-AD2C-3C0A7FF938C8}" type="VALUE">
                      <a:rPr lang="en-US" sz="1000" baseline="0">
                        <a:solidFill>
                          <a:schemeClr val="tx1"/>
                        </a:solidFill>
                      </a:rPr>
                      <a:pPr>
                        <a:defRPr sz="9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84F-44C6-8D1B-A87043DABEAD}"/>
                </c:ext>
              </c:extLst>
            </c:dLbl>
            <c:dLbl>
              <c:idx val="1"/>
              <c:layout>
                <c:manualLayout>
                  <c:x val="-0.1786788923865372"/>
                  <c:y val="-7.86550555541840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85606638941914"/>
                      <c:h val="0.125697306065176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84F-44C6-8D1B-A87043DABEAD}"/>
                </c:ext>
              </c:extLst>
            </c:dLbl>
            <c:dLbl>
              <c:idx val="2"/>
              <c:layout>
                <c:manualLayout>
                  <c:x val="-0.2410333474411564"/>
                  <c:y val="-0.1369887882516770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4F-44C6-8D1B-A87043DABEAD}"/>
                </c:ext>
              </c:extLst>
            </c:dLbl>
            <c:dLbl>
              <c:idx val="3"/>
              <c:layout>
                <c:manualLayout>
                  <c:x val="4.2539428989113552E-2"/>
                  <c:y val="-0.1587534727322160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4F-44C6-8D1B-A87043DABE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Comprada</c:v>
                </c:pt>
                <c:pt idx="1">
                  <c:v>Cortesía</c:v>
                </c:pt>
              </c:strCache>
            </c:strRef>
          </c:cat>
          <c:val>
            <c:numRef>
              <c:f>Hoja1!$B$2:$B$3</c:f>
              <c:numCache>
                <c:formatCode>0.0%</c:formatCode>
                <c:ptCount val="2"/>
                <c:pt idx="0">
                  <c:v>0.72179813401187443</c:v>
                </c:pt>
                <c:pt idx="1">
                  <c:v>0.27820186598812552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4F-44C6-8D1B-A87043DABEAD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S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73517680645059"/>
          <c:y val="2.9104803334239603E-2"/>
          <c:w val="0.80113758240825039"/>
          <c:h val="0.901330133263331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5373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B0-4562-A011-7D9BA283B10F}"/>
              </c:ext>
            </c:extLst>
          </c:dPt>
          <c:dPt>
            <c:idx val="2"/>
            <c:invertIfNegative val="0"/>
            <c:bubble3D val="0"/>
            <c:spPr>
              <a:solidFill>
                <a:srgbClr val="FD3E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27-49E6-BC35-22EAFF5C115C}"/>
              </c:ext>
            </c:extLst>
          </c:dPt>
          <c:dPt>
            <c:idx val="3"/>
            <c:invertIfNegative val="0"/>
            <c:bubble3D val="0"/>
            <c:spPr>
              <a:solidFill>
                <a:srgbClr val="FD9C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027-49E6-BC35-22EAFF5C115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8B0-4562-A011-7D9BA283B1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Nada Probable</c:v>
                </c:pt>
                <c:pt idx="1">
                  <c:v>Poco Probable</c:v>
                </c:pt>
                <c:pt idx="2">
                  <c:v>Probable</c:v>
                </c:pt>
                <c:pt idx="3">
                  <c:v>Muy Probable</c:v>
                </c:pt>
              </c:strCache>
            </c:strRef>
          </c:cat>
          <c:val>
            <c:numRef>
              <c:f>Hoja1!$B$2:$B$5</c:f>
              <c:numCache>
                <c:formatCode>0.0%</c:formatCode>
                <c:ptCount val="4"/>
                <c:pt idx="0">
                  <c:v>7.5615212527964201E-2</c:v>
                </c:pt>
                <c:pt idx="1">
                  <c:v>0.44742729306487694</c:v>
                </c:pt>
                <c:pt idx="2">
                  <c:v>0.37941834451901568</c:v>
                </c:pt>
                <c:pt idx="3">
                  <c:v>9.7539149888143176E-2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B0-4562-A011-7D9BA283B1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0066688"/>
        <c:axId val="13485184"/>
      </c:barChart>
      <c:catAx>
        <c:axId val="150066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85184"/>
        <c:crosses val="autoZero"/>
        <c:auto val="1"/>
        <c:lblAlgn val="ctr"/>
        <c:lblOffset val="100"/>
        <c:noMultiLvlLbl val="0"/>
      </c:catAx>
      <c:valAx>
        <c:axId val="13485184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066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78100655758262E-2"/>
          <c:y val="4.3868902549925433E-2"/>
          <c:w val="0.919872631446778"/>
          <c:h val="0.73699631242952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92C-4DCF-8A2E-75C1D0CFEB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Hoja1!$B$2:$B$11</c:f>
              <c:numCache>
                <c:formatCode>0.0%</c:formatCode>
                <c:ptCount val="10"/>
                <c:pt idx="0">
                  <c:v>7.1655328798185938E-2</c:v>
                </c:pt>
                <c:pt idx="1">
                  <c:v>7.2562358276643993E-2</c:v>
                </c:pt>
                <c:pt idx="2">
                  <c:v>0.10702947845804989</c:v>
                </c:pt>
                <c:pt idx="3">
                  <c:v>0.12471655328798185</c:v>
                </c:pt>
                <c:pt idx="4">
                  <c:v>0.18956916099773244</c:v>
                </c:pt>
                <c:pt idx="5">
                  <c:v>0.10884353741496598</c:v>
                </c:pt>
                <c:pt idx="6">
                  <c:v>0.11201814058956916</c:v>
                </c:pt>
                <c:pt idx="7">
                  <c:v>9.5238095238095233E-2</c:v>
                </c:pt>
                <c:pt idx="8">
                  <c:v>5.7596371882086168E-2</c:v>
                </c:pt>
                <c:pt idx="9">
                  <c:v>6.0770975056689346E-2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2C-4DCF-8A2E-75C1D0CFEB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4435840"/>
        <c:axId val="133768320"/>
      </c:barChart>
      <c:catAx>
        <c:axId val="13443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3768320"/>
        <c:crosses val="autoZero"/>
        <c:auto val="1"/>
        <c:lblAlgn val="ctr"/>
        <c:lblOffset val="100"/>
        <c:noMultiLvlLbl val="0"/>
      </c:catAx>
      <c:valAx>
        <c:axId val="133768320"/>
        <c:scaling>
          <c:orientation val="minMax"/>
          <c:max val="0.30000000000000004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43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6B4-4E5C-A5C1-D2B6B45B85C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6B4-4E5C-A5C1-D2B6B45B85C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Ir a su lugar de trabajo</c:v>
                </c:pt>
                <c:pt idx="1">
                  <c:v>Ir al mall o centro comercial</c:v>
                </c:pt>
                <c:pt idx="2">
                  <c:v>Ir a un bar o un restorán</c:v>
                </c:pt>
                <c:pt idx="3">
                  <c:v>Ir a espectáculos culturales en espacios abiertos (conciertos, fiestas, pasacalles, etc.)</c:v>
                </c:pt>
                <c:pt idx="4">
                  <c:v>Ir a espectáculos culturales en espacios cerrados (teatro, danza, ópera, circo, música)</c:v>
                </c:pt>
                <c:pt idx="5">
                  <c:v>Ir al cine</c:v>
                </c:pt>
                <c:pt idx="6">
                  <c:v>Salir sin usar mascarillas</c:v>
                </c:pt>
              </c:strCache>
            </c:strRef>
          </c:cat>
          <c:val>
            <c:numRef>
              <c:f>Hoja1!$B$2:$B$8</c:f>
              <c:numCache>
                <c:formatCode>###0.0</c:formatCode>
                <c:ptCount val="7"/>
                <c:pt idx="0">
                  <c:v>3.6929627969520396</c:v>
                </c:pt>
                <c:pt idx="1">
                  <c:v>5.0812250332889484</c:v>
                </c:pt>
                <c:pt idx="2">
                  <c:v>5.3024800708591675</c:v>
                </c:pt>
                <c:pt idx="3">
                  <c:v>5.3978779840848805</c:v>
                </c:pt>
                <c:pt idx="4">
                  <c:v>5.3978779840848805</c:v>
                </c:pt>
                <c:pt idx="5">
                  <c:v>6.2341744134572821</c:v>
                </c:pt>
                <c:pt idx="6">
                  <c:v>10.524546660769571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B4-4E5C-A5C1-D2B6B45B85C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0067200"/>
        <c:axId val="13487488"/>
      </c:barChart>
      <c:catAx>
        <c:axId val="150067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87488"/>
        <c:crosses val="autoZero"/>
        <c:auto val="1"/>
        <c:lblAlgn val="ctr"/>
        <c:lblOffset val="100"/>
        <c:noMultiLvlLbl val="0"/>
      </c:catAx>
      <c:valAx>
        <c:axId val="13487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06720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Hoja1!$B$2:$B$11</c:f>
              <c:numCache>
                <c:formatCode>0.0%</c:formatCode>
                <c:ptCount val="10"/>
                <c:pt idx="0">
                  <c:v>7.4156305506216699E-2</c:v>
                </c:pt>
                <c:pt idx="1">
                  <c:v>8.4813499111900531E-2</c:v>
                </c:pt>
                <c:pt idx="2">
                  <c:v>0.14564831261101244</c:v>
                </c:pt>
                <c:pt idx="3">
                  <c:v>0.13321492007104796</c:v>
                </c:pt>
                <c:pt idx="4">
                  <c:v>0.1603019538188277</c:v>
                </c:pt>
                <c:pt idx="5">
                  <c:v>0.11323268206039076</c:v>
                </c:pt>
                <c:pt idx="6">
                  <c:v>0.10079928952042629</c:v>
                </c:pt>
                <c:pt idx="7">
                  <c:v>9.6358792184724693E-2</c:v>
                </c:pt>
                <c:pt idx="8">
                  <c:v>3.7300177619893425E-2</c:v>
                </c:pt>
                <c:pt idx="9">
                  <c:v>5.4174067495559503E-2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31-46E4-A625-45AA2649474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0111744"/>
        <c:axId val="13489792"/>
      </c:barChart>
      <c:catAx>
        <c:axId val="15011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89792"/>
        <c:crosses val="autoZero"/>
        <c:auto val="1"/>
        <c:lblAlgn val="ctr"/>
        <c:lblOffset val="100"/>
        <c:noMultiLvlLbl val="0"/>
      </c:catAx>
      <c:valAx>
        <c:axId val="13489792"/>
        <c:scaling>
          <c:orientation val="minMax"/>
          <c:max val="0.30000000000000004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111744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354458166938886"/>
          <c:y val="0"/>
          <c:w val="0.48765961344848813"/>
          <c:h val="0.931459750682046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CC1-4D7E-B797-E46B1D0CEC8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CC1-4D7E-B797-E46B1D0CEC8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A la entrada se controla la temperatura del público</c:v>
                </c:pt>
                <c:pt idx="1">
                  <c:v>Existe distanciamiento entre las butacas en teatros cerrados</c:v>
                </c:pt>
                <c:pt idx="2">
                  <c:v>El teatro limita a la mitad de su capacidad de público</c:v>
                </c:pt>
                <c:pt idx="3">
                  <c:v>El teatro cuenta con salas sanitizadas y  ventilación constante</c:v>
                </c:pt>
                <c:pt idx="4">
                  <c:v>Se realizan en espacios abiertos</c:v>
                </c:pt>
              </c:strCache>
            </c:strRef>
          </c:cat>
          <c:val>
            <c:numRef>
              <c:f>Hoja1!$B$2:$B$6</c:f>
              <c:numCache>
                <c:formatCode>0.0%</c:formatCode>
                <c:ptCount val="5"/>
                <c:pt idx="0">
                  <c:v>0.24480927088363111</c:v>
                </c:pt>
                <c:pt idx="1">
                  <c:v>0.20066413662239088</c:v>
                </c:pt>
                <c:pt idx="2">
                  <c:v>0.20151730678046467</c:v>
                </c:pt>
                <c:pt idx="3">
                  <c:v>0.1758555133079848</c:v>
                </c:pt>
                <c:pt idx="4">
                  <c:v>0.14252445272473219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C1-4D7E-B797-E46B1D0CEC8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Sí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A la entrada se controla la temperatura del público</c:v>
                </c:pt>
                <c:pt idx="1">
                  <c:v>Existe distanciamiento entre las butacas en teatros cerrados</c:v>
                </c:pt>
                <c:pt idx="2">
                  <c:v>El teatro limita a la mitad de su capacidad de público</c:v>
                </c:pt>
                <c:pt idx="3">
                  <c:v>El teatro cuenta con salas sanitizadas y  ventilación constante</c:v>
                </c:pt>
                <c:pt idx="4">
                  <c:v>Se realizan en espacios abiertos</c:v>
                </c:pt>
              </c:strCache>
            </c:strRef>
          </c:cat>
          <c:val>
            <c:numRef>
              <c:f>Hoja1!$C$2:$C$6</c:f>
              <c:numCache>
                <c:formatCode>0.0%</c:formatCode>
                <c:ptCount val="5"/>
                <c:pt idx="0">
                  <c:v>0.75519072911636886</c:v>
                </c:pt>
                <c:pt idx="1">
                  <c:v>0.79933586337760909</c:v>
                </c:pt>
                <c:pt idx="2">
                  <c:v>0.79848269321953536</c:v>
                </c:pt>
                <c:pt idx="3">
                  <c:v>0.82414448669201523</c:v>
                </c:pt>
                <c:pt idx="4">
                  <c:v>0.85747554727526787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76-4CEA-B9CA-8E9C22A7A9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0152704"/>
        <c:axId val="149848640"/>
      </c:barChart>
      <c:catAx>
        <c:axId val="150152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9848640"/>
        <c:crosses val="autoZero"/>
        <c:auto val="1"/>
        <c:lblAlgn val="ctr"/>
        <c:lblOffset val="100"/>
        <c:noMultiLvlLbl val="0"/>
      </c:catAx>
      <c:valAx>
        <c:axId val="149848640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152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8B0-4562-A011-7D9BA283B10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8B0-4562-A011-7D9BA283B1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Precio de la entrada</c:v>
                </c:pt>
                <c:pt idx="1">
                  <c:v>Programación</c:v>
                </c:pt>
                <c:pt idx="2">
                  <c:v>Medidas de seguridad sanitaria dentro del teatro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0.10193955796120883</c:v>
                </c:pt>
                <c:pt idx="1">
                  <c:v>0.25755525484889491</c:v>
                </c:pt>
                <c:pt idx="2">
                  <c:v>0.64050518718989624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B0-4562-A011-7D9BA283B1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0270976"/>
        <c:axId val="149851520"/>
      </c:barChart>
      <c:catAx>
        <c:axId val="150270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9851520"/>
        <c:crosses val="autoZero"/>
        <c:auto val="1"/>
        <c:lblAlgn val="ctr"/>
        <c:lblOffset val="100"/>
        <c:noMultiLvlLbl val="0"/>
      </c:catAx>
      <c:valAx>
        <c:axId val="149851520"/>
        <c:scaling>
          <c:orientation val="minMax"/>
          <c:max val="0.8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27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rgbClr val="D2313A"/>
            </a:solidFill>
          </c:spPr>
          <c:dPt>
            <c:idx val="0"/>
            <c:bubble3D val="0"/>
            <c:spPr>
              <a:solidFill>
                <a:srgbClr val="FD9C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804-4E73-B086-6FB737FA16FE}"/>
              </c:ext>
            </c:extLst>
          </c:dPt>
          <c:dPt>
            <c:idx val="1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04-4E73-B086-6FB737FA16FE}"/>
              </c:ext>
            </c:extLst>
          </c:dPt>
          <c:dPt>
            <c:idx val="2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04-4E73-B086-6FB737FA16FE}"/>
              </c:ext>
            </c:extLst>
          </c:dPt>
          <c:dPt>
            <c:idx val="3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804-4E73-B086-6FB737FA16FE}"/>
              </c:ext>
            </c:extLst>
          </c:dPt>
          <c:dLbls>
            <c:dLbl>
              <c:idx val="0"/>
              <c:layout>
                <c:manualLayout>
                  <c:x val="0.17301388043128071"/>
                  <c:y val="-0.163090502486422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04-4E73-B086-6FB737FA16FE}"/>
                </c:ext>
              </c:extLst>
            </c:dLbl>
            <c:dLbl>
              <c:idx val="1"/>
              <c:layout>
                <c:manualLayout>
                  <c:x val="-0.17906084998655594"/>
                  <c:y val="0.132372868716191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40404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04-4E73-B086-6FB737FA16FE}"/>
                </c:ext>
              </c:extLst>
            </c:dLbl>
            <c:dLbl>
              <c:idx val="2"/>
              <c:layout>
                <c:manualLayout>
                  <c:x val="-0.2410333474411564"/>
                  <c:y val="-0.1369887882516770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04-4E73-B086-6FB737FA16FE}"/>
                </c:ext>
              </c:extLst>
            </c:dLbl>
            <c:dLbl>
              <c:idx val="3"/>
              <c:layout>
                <c:manualLayout>
                  <c:x val="4.2539428989113552E-2"/>
                  <c:y val="-0.1587534727322160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04-4E73-B086-6FB737FA16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0.0%</c:formatCode>
                <c:ptCount val="2"/>
                <c:pt idx="0">
                  <c:v>0.55022624434389145</c:v>
                </c:pt>
                <c:pt idx="1">
                  <c:v>0.44977375565610861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04-4E73-B086-6FB737FA16FE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2313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10F-4559-8268-61C5C97D3E1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rgbClr val="40404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682-42EA-8B40-B1CD440E29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0.0%</c:formatCode>
                <c:ptCount val="2"/>
                <c:pt idx="0">
                  <c:v>0.5704162976085031</c:v>
                </c:pt>
                <c:pt idx="1">
                  <c:v>0.4295837023914969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0F-4559-8268-61C5C97D3E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0381056"/>
        <c:axId val="149855552"/>
      </c:barChart>
      <c:catAx>
        <c:axId val="15038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9855552"/>
        <c:crosses val="autoZero"/>
        <c:auto val="1"/>
        <c:lblAlgn val="ctr"/>
        <c:lblOffset val="100"/>
        <c:noMultiLvlLbl val="0"/>
      </c:catAx>
      <c:valAx>
        <c:axId val="149855552"/>
        <c:scaling>
          <c:orientation val="minMax"/>
          <c:max val="1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381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35388939961329"/>
          <c:y val="6.1798095685717987E-2"/>
          <c:w val="0.70561319661540123"/>
          <c:h val="0.88743292890563819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solidFill>
              <a:srgbClr val="FD9C97"/>
            </a:solidFill>
          </c:spPr>
          <c:dPt>
            <c:idx val="0"/>
            <c:bubble3D val="0"/>
            <c:spPr>
              <a:solidFill>
                <a:srgbClr val="FD9C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C7-41D0-A5AD-293DE7338075}"/>
              </c:ext>
            </c:extLst>
          </c:dPt>
          <c:dPt>
            <c:idx val="1"/>
            <c:bubble3D val="0"/>
            <c:spPr>
              <a:solidFill>
                <a:srgbClr val="D2313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6C7-41D0-A5AD-293DE7338075}"/>
              </c:ext>
            </c:extLst>
          </c:dPt>
          <c:dLbls>
            <c:dLbl>
              <c:idx val="0"/>
              <c:layout>
                <c:manualLayout>
                  <c:x val="3.0522524761568285E-3"/>
                  <c:y val="-0.3482198317682698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D176BEEE-15DE-EF41-A452-83C9ED0EB191}" type="CATEGORYNAME">
                      <a:rPr lang="en-US"/>
                      <a:pPr>
                        <a:defRPr sz="1200" b="1"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r>
                      <a:rPr lang="en-US" baseline="0" dirty="0"/>
                      <a:t>;</a:t>
                    </a:r>
                  </a:p>
                  <a:p>
                    <a:pPr>
                      <a:defRPr sz="1200" b="1"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fld id="{F7AF492E-CD39-6445-88DD-B23B90E8B292}" type="VALUE">
                      <a:rPr lang="en-US" baseline="0" smtClean="0"/>
                      <a:pPr>
                        <a:defRPr sz="1200" b="1"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s-E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C7-41D0-A5AD-293DE7338075}"/>
                </c:ext>
              </c:extLst>
            </c:dLbl>
            <c:dLbl>
              <c:idx val="1"/>
              <c:layout>
                <c:manualLayout>
                  <c:x val="-3.7271041380470757E-2"/>
                  <c:y val="0.11934277029643892"/>
                </c:manualLayout>
              </c:layout>
              <c:tx>
                <c:rich>
                  <a:bodyPr/>
                  <a:lstStyle/>
                  <a:p>
                    <a:fld id="{0A253C85-1860-2948-AC04-A6EB82FA9357}" type="CATEGORYNAME">
                      <a:rPr lang="en-US" smtClean="0">
                        <a:solidFill>
                          <a:schemeClr val="bg1"/>
                        </a:solidFill>
                      </a:rPr>
                      <a:pPr/>
                      <a:t>[NOMBRE DE CATEGORÍA]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EA0CFBD5-0D44-8D4D-BC8E-27CEA7C26FD9}" type="VALU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E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6C7-41D0-A5AD-293DE73380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Hoja1!$B$2:$B$3</c:f>
              <c:numCache>
                <c:formatCode>0.0%</c:formatCode>
                <c:ptCount val="2"/>
                <c:pt idx="0">
                  <c:v>0.66746221161495622</c:v>
                </c:pt>
                <c:pt idx="1">
                  <c:v>0.33253778838504378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C7-41D0-A5AD-293DE7338075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sz="11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s-E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rgbClr val="9A0025"/>
            </a:solidFill>
          </c:spPr>
          <c:dPt>
            <c:idx val="0"/>
            <c:bubble3D val="0"/>
            <c:spPr>
              <a:solidFill>
                <a:srgbClr val="9A002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98-431D-917C-64355B648E68}"/>
              </c:ext>
            </c:extLst>
          </c:dPt>
          <c:dPt>
            <c:idx val="1"/>
            <c:bubble3D val="0"/>
            <c:spPr>
              <a:solidFill>
                <a:srgbClr val="FD3E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98-431D-917C-64355B648E68}"/>
              </c:ext>
            </c:extLst>
          </c:dPt>
          <c:dPt>
            <c:idx val="2"/>
            <c:bubble3D val="0"/>
            <c:spPr>
              <a:solidFill>
                <a:srgbClr val="FD9C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98-431D-917C-64355B648E68}"/>
              </c:ext>
            </c:extLst>
          </c:dPt>
          <c:dPt>
            <c:idx val="3"/>
            <c:bubble3D val="0"/>
            <c:spPr>
              <a:solidFill>
                <a:srgbClr val="9A002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398-431D-917C-64355B648E68}"/>
              </c:ext>
            </c:extLst>
          </c:dPt>
          <c:dLbls>
            <c:dLbl>
              <c:idx val="0"/>
              <c:layout>
                <c:manualLayout>
                  <c:x val="0.13756065844525808"/>
                  <c:y val="-0.1342156311728563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404040"/>
                      </a:solidFill>
                      <a:latin typeface="+mn-lt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98-431D-917C-64355B648E68}"/>
                </c:ext>
              </c:extLst>
            </c:dLbl>
            <c:dLbl>
              <c:idx val="1"/>
              <c:layout>
                <c:manualLayout>
                  <c:x val="0.23832026339434528"/>
                  <c:y val="-5.820128195334184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404040"/>
                      </a:solidFill>
                      <a:latin typeface="+mn-lt"/>
                      <a:ea typeface="Verdana" panose="020B0604030504040204" pitchFamily="34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98-431D-917C-64355B648E68}"/>
                </c:ext>
              </c:extLst>
            </c:dLbl>
            <c:dLbl>
              <c:idx val="2"/>
              <c:layout>
                <c:manualLayout>
                  <c:x val="-0.14434270500470323"/>
                  <c:y val="-0.1629761398071249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398-431D-917C-64355B648E68}"/>
                </c:ext>
              </c:extLst>
            </c:dLbl>
            <c:dLbl>
              <c:idx val="3"/>
              <c:layout>
                <c:manualLayout>
                  <c:x val="4.2539428989113552E-2"/>
                  <c:y val="-0.1587534727322160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98-431D-917C-64355B648E6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404040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Ocasional</c:v>
                </c:pt>
                <c:pt idx="1">
                  <c:v>Nuevos</c:v>
                </c:pt>
                <c:pt idx="2">
                  <c:v>Fieles</c:v>
                </c:pt>
              </c:strCache>
            </c:strRef>
          </c:cat>
          <c:val>
            <c:numRef>
              <c:f>Hoja1!$B$2:$B$4</c:f>
              <c:numCache>
                <c:formatCode>0.0%</c:formatCode>
                <c:ptCount val="3"/>
                <c:pt idx="0">
                  <c:v>0.16414565826330532</c:v>
                </c:pt>
                <c:pt idx="1">
                  <c:v>0.48739495798319327</c:v>
                </c:pt>
                <c:pt idx="2">
                  <c:v>0.34845938375350138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98-431D-917C-64355B648E6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s-E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619634830821756E-2"/>
          <c:y val="3.0592446866563455E-2"/>
          <c:w val="0.91936822843086397"/>
          <c:h val="0.89871488269642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302-442A-BEBD-7D48F376E18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Mujer</c:v>
                </c:pt>
                <c:pt idx="1">
                  <c:v>Hombre</c:v>
                </c:pt>
                <c:pt idx="2">
                  <c:v>Otro</c:v>
                </c:pt>
                <c:pt idx="3">
                  <c:v>Prefiero no decir</c:v>
                </c:pt>
              </c:strCache>
            </c:strRef>
          </c:cat>
          <c:val>
            <c:numRef>
              <c:f>Hoja1!$B$2:$B$5</c:f>
              <c:numCache>
                <c:formatCode>###0.0%</c:formatCode>
                <c:ptCount val="4"/>
                <c:pt idx="0">
                  <c:v>0.69624573378839605</c:v>
                </c:pt>
                <c:pt idx="1">
                  <c:v>0.29010238907849828</c:v>
                </c:pt>
                <c:pt idx="2" formatCode="####.0%">
                  <c:v>6.825938566552902E-3</c:v>
                </c:pt>
                <c:pt idx="3" formatCode="####.0%">
                  <c:v>6.825938566552902E-3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31-46E4-A625-45AA2649474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Mujer</c:v>
                </c:pt>
                <c:pt idx="1">
                  <c:v>Hombre</c:v>
                </c:pt>
                <c:pt idx="2">
                  <c:v>Otro</c:v>
                </c:pt>
                <c:pt idx="3">
                  <c:v>Prefiero no decir</c:v>
                </c:pt>
              </c:strCache>
            </c:strRef>
          </c:cat>
          <c:val>
            <c:numRef>
              <c:f>Hoja1!$C$2:$C$5</c:f>
              <c:numCache>
                <c:formatCode>###0.0%</c:formatCode>
                <c:ptCount val="4"/>
                <c:pt idx="0">
                  <c:v>0.7080459770114943</c:v>
                </c:pt>
                <c:pt idx="1">
                  <c:v>0.27011494252873564</c:v>
                </c:pt>
                <c:pt idx="2" formatCode="####.0%">
                  <c:v>8.0459770114942528E-3</c:v>
                </c:pt>
                <c:pt idx="3">
                  <c:v>1.3793103448275864E-2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BB-4635-B571-2D537F982EC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Mujer</c:v>
                </c:pt>
                <c:pt idx="1">
                  <c:v>Hombre</c:v>
                </c:pt>
                <c:pt idx="2">
                  <c:v>Otro</c:v>
                </c:pt>
                <c:pt idx="3">
                  <c:v>Prefiero no decir</c:v>
                </c:pt>
              </c:strCache>
            </c:strRef>
          </c:cat>
          <c:val>
            <c:numRef>
              <c:f>Hoja1!$D$2:$D$5</c:f>
              <c:numCache>
                <c:formatCode>###0.0%</c:formatCode>
                <c:ptCount val="4"/>
                <c:pt idx="0">
                  <c:v>0.54019292604501612</c:v>
                </c:pt>
                <c:pt idx="1">
                  <c:v>0.43569131832797425</c:v>
                </c:pt>
                <c:pt idx="2" formatCode="####.0%">
                  <c:v>8.0385852090032149E-3</c:v>
                </c:pt>
                <c:pt idx="3">
                  <c:v>1.607717041800643E-2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BB-4635-B571-2D537F982E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18"/>
        <c:axId val="150768640"/>
        <c:axId val="150444224"/>
      </c:barChart>
      <c:catAx>
        <c:axId val="15076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444224"/>
        <c:crosses val="autoZero"/>
        <c:auto val="1"/>
        <c:lblAlgn val="ctr"/>
        <c:lblOffset val="100"/>
        <c:noMultiLvlLbl val="0"/>
      </c:catAx>
      <c:valAx>
        <c:axId val="150444224"/>
        <c:scaling>
          <c:orientation val="minMax"/>
          <c:max val="0.8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76864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1844413449020997"/>
          <c:y val="1.5466098899816417E-2"/>
          <c:w val="0.37955750673343275"/>
          <c:h val="6.29707696819808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76261708822215E-2"/>
          <c:y val="3.0592446866563455E-2"/>
          <c:w val="0.91664151961615636"/>
          <c:h val="0.898714882696426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solidFill>
                <a:srgbClr val="9A0025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302-442A-BEBD-7D48F376E18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Generación Z</c:v>
                </c:pt>
                <c:pt idx="1">
                  <c:v>Millennials</c:v>
                </c:pt>
                <c:pt idx="2">
                  <c:v>Generación X</c:v>
                </c:pt>
                <c:pt idx="3">
                  <c:v>Baby Boomer</c:v>
                </c:pt>
              </c:strCache>
            </c:strRef>
          </c:cat>
          <c:val>
            <c:numRef>
              <c:f>Hoja1!$B$2:$B$5</c:f>
              <c:numCache>
                <c:formatCode>###0.0%</c:formatCode>
                <c:ptCount val="4"/>
                <c:pt idx="0">
                  <c:v>8.191126279863481E-2</c:v>
                </c:pt>
                <c:pt idx="1">
                  <c:v>0.41638225255972694</c:v>
                </c:pt>
                <c:pt idx="2">
                  <c:v>0.30716723549488056</c:v>
                </c:pt>
                <c:pt idx="3">
                  <c:v>0.15699658703071673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31-46E4-A625-45AA2649474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Generación Z</c:v>
                </c:pt>
                <c:pt idx="1">
                  <c:v>Millennials</c:v>
                </c:pt>
                <c:pt idx="2">
                  <c:v>Generación X</c:v>
                </c:pt>
                <c:pt idx="3">
                  <c:v>Baby Boomer</c:v>
                </c:pt>
              </c:strCache>
            </c:strRef>
          </c:cat>
          <c:val>
            <c:numRef>
              <c:f>Hoja1!$C$2:$C$5</c:f>
              <c:numCache>
                <c:formatCode>###0.0%</c:formatCode>
                <c:ptCount val="4"/>
                <c:pt idx="0">
                  <c:v>6.4367816091954022E-2</c:v>
                </c:pt>
                <c:pt idx="1">
                  <c:v>0.31724137931034485</c:v>
                </c:pt>
                <c:pt idx="2">
                  <c:v>0.36091954022988504</c:v>
                </c:pt>
                <c:pt idx="3">
                  <c:v>0.23563218390804597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BB-4635-B571-2D537F982EC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Generación Z</c:v>
                </c:pt>
                <c:pt idx="1">
                  <c:v>Millennials</c:v>
                </c:pt>
                <c:pt idx="2">
                  <c:v>Generación X</c:v>
                </c:pt>
                <c:pt idx="3">
                  <c:v>Baby Boomer</c:v>
                </c:pt>
              </c:strCache>
            </c:strRef>
          </c:cat>
          <c:val>
            <c:numRef>
              <c:f>Hoja1!$D$2:$D$5</c:f>
              <c:numCache>
                <c:formatCode>###0.0%</c:formatCode>
                <c:ptCount val="4"/>
                <c:pt idx="0">
                  <c:v>4.8231511254019289E-2</c:v>
                </c:pt>
                <c:pt idx="1">
                  <c:v>0.32797427652733119</c:v>
                </c:pt>
                <c:pt idx="2">
                  <c:v>0.32958199356913181</c:v>
                </c:pt>
                <c:pt idx="3">
                  <c:v>0.25080385852090031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BB-4635-B571-2D537F982E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18"/>
        <c:axId val="150945280"/>
        <c:axId val="150832256"/>
      </c:barChart>
      <c:catAx>
        <c:axId val="15094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832256"/>
        <c:crosses val="autoZero"/>
        <c:auto val="1"/>
        <c:lblAlgn val="ctr"/>
        <c:lblOffset val="100"/>
        <c:noMultiLvlLbl val="0"/>
      </c:catAx>
      <c:valAx>
        <c:axId val="150832256"/>
        <c:scaling>
          <c:orientation val="minMax"/>
          <c:max val="0.5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94528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968706544036098"/>
          <c:y val="1.5517347763516435E-2"/>
          <c:w val="0.35547872014414778"/>
          <c:h val="6.88646453522386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Columna2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Visitar museos en línea</c:v>
                </c:pt>
                <c:pt idx="1">
                  <c:v>Ver conciertos en línea</c:v>
                </c:pt>
                <c:pt idx="2">
                  <c:v>Hacer manualidades</c:v>
                </c:pt>
                <c:pt idx="3">
                  <c:v>Ver espectáculos artísticos en línea</c:v>
                </c:pt>
                <c:pt idx="4">
                  <c:v>Hacer deporte</c:v>
                </c:pt>
                <c:pt idx="5">
                  <c:v>Hacer cursos o talleres</c:v>
                </c:pt>
                <c:pt idx="6">
                  <c:v>Ver Televisión</c:v>
                </c:pt>
                <c:pt idx="7">
                  <c:v> Leer</c:v>
                </c:pt>
                <c:pt idx="8">
                  <c:v>Ver películas o series</c:v>
                </c:pt>
              </c:strCache>
            </c:strRef>
          </c:cat>
          <c:val>
            <c:numRef>
              <c:f>Hoja1!$B$2:$B$10</c:f>
              <c:numCache>
                <c:formatCode>###0.0</c:formatCode>
                <c:ptCount val="9"/>
                <c:pt idx="0">
                  <c:v>1.3844454264250994</c:v>
                </c:pt>
                <c:pt idx="1">
                  <c:v>2.0313604240282683</c:v>
                </c:pt>
                <c:pt idx="2">
                  <c:v>2.9642226148409896</c:v>
                </c:pt>
                <c:pt idx="3">
                  <c:v>3.0287229341581972</c:v>
                </c:pt>
                <c:pt idx="4">
                  <c:v>3.494918250110473</c:v>
                </c:pt>
                <c:pt idx="5">
                  <c:v>3.9889575971731448</c:v>
                </c:pt>
                <c:pt idx="6">
                  <c:v>4.2134334953601416</c:v>
                </c:pt>
                <c:pt idx="7">
                  <c:v>5.8749447635881573</c:v>
                </c:pt>
                <c:pt idx="8">
                  <c:v>7.4544650751547303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27-4C44-BC29-919ACDF8EC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4592000"/>
        <c:axId val="133772352"/>
      </c:barChart>
      <c:catAx>
        <c:axId val="134592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3772352"/>
        <c:crosses val="autoZero"/>
        <c:auto val="1"/>
        <c:lblAlgn val="ctr"/>
        <c:lblOffset val="100"/>
        <c:noMultiLvlLbl val="0"/>
      </c:catAx>
      <c:valAx>
        <c:axId val="133772352"/>
        <c:scaling>
          <c:orientation val="minMax"/>
          <c:max val="10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59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978955809309774E-2"/>
          <c:y val="0.11492080660107303"/>
          <c:w val="0.93010469339790613"/>
          <c:h val="0.74578155341238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302-442A-BEBD-7D48F376E18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Educación Básica  </c:v>
                </c:pt>
                <c:pt idx="1">
                  <c:v>Educación Media</c:v>
                </c:pt>
                <c:pt idx="2">
                  <c:v>Educación Técnica</c:v>
                </c:pt>
                <c:pt idx="3">
                  <c:v>Universidad incompleta</c:v>
                </c:pt>
                <c:pt idx="4">
                  <c:v>Universidad completa</c:v>
                </c:pt>
                <c:pt idx="5">
                  <c:v>Estudios de postgrado</c:v>
                </c:pt>
              </c:strCache>
            </c:strRef>
          </c:cat>
          <c:val>
            <c:numRef>
              <c:f>Hoja1!$B$2:$B$7</c:f>
              <c:numCache>
                <c:formatCode>0.0%</c:formatCode>
                <c:ptCount val="6"/>
                <c:pt idx="0">
                  <c:v>3.412969283276451E-3</c:v>
                </c:pt>
                <c:pt idx="1">
                  <c:v>3.4129692832764513E-2</c:v>
                </c:pt>
                <c:pt idx="2">
                  <c:v>6.8259385665529013E-2</c:v>
                </c:pt>
                <c:pt idx="3">
                  <c:v>0.10238907849829351</c:v>
                </c:pt>
                <c:pt idx="4">
                  <c:v>0.48464163822525597</c:v>
                </c:pt>
                <c:pt idx="5">
                  <c:v>0.30716723549488056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31-46E4-A625-45AA2649474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4.0199732529337699E-3"/>
                  <c:y val="5.37652844755069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83-8240-AAB3-9DA61034BA6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Educación Básica  </c:v>
                </c:pt>
                <c:pt idx="1">
                  <c:v>Educación Media</c:v>
                </c:pt>
                <c:pt idx="2">
                  <c:v>Educación Técnica</c:v>
                </c:pt>
                <c:pt idx="3">
                  <c:v>Universidad incompleta</c:v>
                </c:pt>
                <c:pt idx="4">
                  <c:v>Universidad completa</c:v>
                </c:pt>
                <c:pt idx="5">
                  <c:v>Estudios de postgrado</c:v>
                </c:pt>
              </c:strCache>
            </c:strRef>
          </c:cat>
          <c:val>
            <c:numRef>
              <c:f>Hoja1!$C$2:$C$7</c:f>
              <c:numCache>
                <c:formatCode>0.0%</c:formatCode>
                <c:ptCount val="6"/>
                <c:pt idx="0">
                  <c:v>2.2988505747126436E-3</c:v>
                </c:pt>
                <c:pt idx="1">
                  <c:v>3.1034482758620689E-2</c:v>
                </c:pt>
                <c:pt idx="2">
                  <c:v>5.6321839080459769E-2</c:v>
                </c:pt>
                <c:pt idx="3">
                  <c:v>9.0804597701149431E-2</c:v>
                </c:pt>
                <c:pt idx="4">
                  <c:v>0.4</c:v>
                </c:pt>
                <c:pt idx="5">
                  <c:v>0.41954022988505746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BB-4635-B571-2D537F982EC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Educación Básica  </c:v>
                </c:pt>
                <c:pt idx="1">
                  <c:v>Educación Media</c:v>
                </c:pt>
                <c:pt idx="2">
                  <c:v>Educación Técnica</c:v>
                </c:pt>
                <c:pt idx="3">
                  <c:v>Universidad incompleta</c:v>
                </c:pt>
                <c:pt idx="4">
                  <c:v>Universidad completa</c:v>
                </c:pt>
                <c:pt idx="5">
                  <c:v>Estudios de postgrado</c:v>
                </c:pt>
              </c:strCache>
            </c:strRef>
          </c:cat>
          <c:val>
            <c:numRef>
              <c:f>Hoja1!$D$2:$D$7</c:f>
              <c:numCache>
                <c:formatCode>0.0%</c:formatCode>
                <c:ptCount val="6"/>
                <c:pt idx="0">
                  <c:v>2E-3</c:v>
                </c:pt>
                <c:pt idx="1">
                  <c:v>3.9E-2</c:v>
                </c:pt>
                <c:pt idx="2">
                  <c:v>0.09</c:v>
                </c:pt>
                <c:pt idx="3">
                  <c:v>0.13870967741935483</c:v>
                </c:pt>
                <c:pt idx="4">
                  <c:v>0.36612903225806454</c:v>
                </c:pt>
                <c:pt idx="5">
                  <c:v>0.36451612903225805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BB-4635-B571-2D537F982E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7"/>
        <c:overlap val="-18"/>
        <c:axId val="146727936"/>
        <c:axId val="150833984"/>
      </c:barChart>
      <c:catAx>
        <c:axId val="14672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833984"/>
        <c:crosses val="autoZero"/>
        <c:auto val="1"/>
        <c:lblAlgn val="ctr"/>
        <c:lblOffset val="100"/>
        <c:noMultiLvlLbl val="0"/>
      </c:catAx>
      <c:valAx>
        <c:axId val="150833984"/>
        <c:scaling>
          <c:orientation val="minMax"/>
          <c:max val="0.5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4672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701415097173478"/>
          <c:y val="1.6129585342652086E-2"/>
          <c:w val="0.31846929105405014"/>
          <c:h val="9.20095473598070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4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947661394236491E-2"/>
          <c:y val="0.11375238195857937"/>
          <c:w val="0.91510307070829977"/>
          <c:h val="0.667112931386936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731-47BD-B34A-0A0552C863D0}"/>
              </c:ext>
            </c:extLst>
          </c:dPt>
          <c:dLbls>
            <c:delete val="1"/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Hoja1!$B$2:$B$11</c:f>
              <c:numCache>
                <c:formatCode>###0.0%</c:formatCode>
                <c:ptCount val="10"/>
                <c:pt idx="0">
                  <c:v>9.2150170648464161E-2</c:v>
                </c:pt>
                <c:pt idx="1">
                  <c:v>6.8259385665529013E-2</c:v>
                </c:pt>
                <c:pt idx="2">
                  <c:v>0.13993174061433447</c:v>
                </c:pt>
                <c:pt idx="3">
                  <c:v>0.17406143344709901</c:v>
                </c:pt>
                <c:pt idx="4">
                  <c:v>0.26621160409556316</c:v>
                </c:pt>
                <c:pt idx="5">
                  <c:v>9.2150170648464161E-2</c:v>
                </c:pt>
                <c:pt idx="6">
                  <c:v>7.1672354948805458E-2</c:v>
                </c:pt>
                <c:pt idx="7">
                  <c:v>4.4368600682593858E-2</c:v>
                </c:pt>
                <c:pt idx="8" formatCode="####.0%">
                  <c:v>3.412969283276451E-3</c:v>
                </c:pt>
                <c:pt idx="9">
                  <c:v>1.0238907849829351E-2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31-47BD-B34A-0A0552C863D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Hoja1!$C$2:$C$11</c:f>
              <c:numCache>
                <c:formatCode>###0.0%</c:formatCode>
                <c:ptCount val="10"/>
                <c:pt idx="0">
                  <c:v>7.2413793103448282E-2</c:v>
                </c:pt>
                <c:pt idx="1">
                  <c:v>5.8620689655172413E-2</c:v>
                </c:pt>
                <c:pt idx="2">
                  <c:v>0.18390804597701149</c:v>
                </c:pt>
                <c:pt idx="3">
                  <c:v>0.15402298850574714</c:v>
                </c:pt>
                <c:pt idx="4">
                  <c:v>0.25862068965517243</c:v>
                </c:pt>
                <c:pt idx="5">
                  <c:v>0.10229885057471265</c:v>
                </c:pt>
                <c:pt idx="6">
                  <c:v>8.0459770114942528E-2</c:v>
                </c:pt>
                <c:pt idx="7">
                  <c:v>4.3678160919540222E-2</c:v>
                </c:pt>
                <c:pt idx="8">
                  <c:v>1.1494252873563218E-2</c:v>
                </c:pt>
                <c:pt idx="9">
                  <c:v>1.0344827586206896E-2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FF-4E3E-9E21-ABCF49B49AA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Hoja1!$D$2:$D$11</c:f>
              <c:numCache>
                <c:formatCode>###0.0%</c:formatCode>
                <c:ptCount val="10"/>
                <c:pt idx="0">
                  <c:v>7.7170418006430874E-2</c:v>
                </c:pt>
                <c:pt idx="1">
                  <c:v>7.0739549839228297E-2</c:v>
                </c:pt>
                <c:pt idx="2">
                  <c:v>0.15112540192926044</c:v>
                </c:pt>
                <c:pt idx="3">
                  <c:v>0.13665594855305466</c:v>
                </c:pt>
                <c:pt idx="4">
                  <c:v>0.24758842443729903</c:v>
                </c:pt>
                <c:pt idx="5">
                  <c:v>0.1045016077170418</c:v>
                </c:pt>
                <c:pt idx="6">
                  <c:v>8.1993569131832797E-2</c:v>
                </c:pt>
                <c:pt idx="7">
                  <c:v>6.591639871382636E-2</c:v>
                </c:pt>
                <c:pt idx="8">
                  <c:v>1.607717041800643E-2</c:v>
                </c:pt>
                <c:pt idx="9">
                  <c:v>1.1254019292604502E-2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FF-4E3E-9E21-ABCF49B49A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0258048"/>
        <c:axId val="150836864"/>
      </c:barChart>
      <c:catAx>
        <c:axId val="160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836864"/>
        <c:crosses val="autoZero"/>
        <c:auto val="1"/>
        <c:lblAlgn val="ctr"/>
        <c:lblOffset val="100"/>
        <c:noMultiLvlLbl val="0"/>
      </c:catAx>
      <c:valAx>
        <c:axId val="150836864"/>
        <c:scaling>
          <c:orientation val="minMax"/>
          <c:max val="0.30000000000000004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0258048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6657980057227219"/>
          <c:y val="2.0965087351779307E-2"/>
          <c:w val="0.27319981317342662"/>
          <c:h val="0.13443078137045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038610032326614E-2"/>
          <c:y val="4.3868902549925433E-2"/>
          <c:w val="0.93895087440069092"/>
          <c:h val="0.73699631242952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EF9-4681-B62E-E256C5DB86E6}"/>
              </c:ext>
            </c:extLst>
          </c:dPt>
          <c:dLbls>
            <c:delete val="1"/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Hoja1!$B$2:$B$11</c:f>
              <c:numCache>
                <c:formatCode>###0.0%</c:formatCode>
                <c:ptCount val="10"/>
                <c:pt idx="0">
                  <c:v>7.8498293515358364E-2</c:v>
                </c:pt>
                <c:pt idx="1">
                  <c:v>9.8976109215017066E-2</c:v>
                </c:pt>
                <c:pt idx="2">
                  <c:v>0.11262798634812286</c:v>
                </c:pt>
                <c:pt idx="3">
                  <c:v>0.19453924914675766</c:v>
                </c:pt>
                <c:pt idx="4">
                  <c:v>0.18430034129692832</c:v>
                </c:pt>
                <c:pt idx="5">
                  <c:v>0.10921501706484643</c:v>
                </c:pt>
                <c:pt idx="6">
                  <c:v>9.2150170648464161E-2</c:v>
                </c:pt>
                <c:pt idx="7">
                  <c:v>5.8020477815699661E-2</c:v>
                </c:pt>
                <c:pt idx="8">
                  <c:v>1.3651877133105804E-2</c:v>
                </c:pt>
                <c:pt idx="9" formatCode="####.0%">
                  <c:v>6.825938566552902E-3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F9-4681-B62E-E256C5DB86E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Hoja1!$C$2:$C$11</c:f>
              <c:numCache>
                <c:formatCode>###0.0%</c:formatCode>
                <c:ptCount val="10"/>
                <c:pt idx="0">
                  <c:v>6.7816091954022995E-2</c:v>
                </c:pt>
                <c:pt idx="1">
                  <c:v>9.7701149425287348E-2</c:v>
                </c:pt>
                <c:pt idx="2">
                  <c:v>0.15172413793103448</c:v>
                </c:pt>
                <c:pt idx="3">
                  <c:v>0.18045977011494252</c:v>
                </c:pt>
                <c:pt idx="4">
                  <c:v>0.22758620689655173</c:v>
                </c:pt>
                <c:pt idx="5">
                  <c:v>9.7701149425287348E-2</c:v>
                </c:pt>
                <c:pt idx="6">
                  <c:v>8.39080459770115E-2</c:v>
                </c:pt>
                <c:pt idx="7">
                  <c:v>4.5977011494252873E-2</c:v>
                </c:pt>
                <c:pt idx="8">
                  <c:v>2.4137931034482758E-2</c:v>
                </c:pt>
                <c:pt idx="9">
                  <c:v>1.0344827586206896E-2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51-4CB3-9014-52C915420FB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Hoja1!$D$2:$D$11</c:f>
              <c:numCache>
                <c:formatCode>###0.0%</c:formatCode>
                <c:ptCount val="10"/>
                <c:pt idx="0">
                  <c:v>5.7877813504823149E-2</c:v>
                </c:pt>
                <c:pt idx="1">
                  <c:v>7.5562700964630219E-2</c:v>
                </c:pt>
                <c:pt idx="2">
                  <c:v>0.16077170418006431</c:v>
                </c:pt>
                <c:pt idx="3">
                  <c:v>0.15594855305466238</c:v>
                </c:pt>
                <c:pt idx="4">
                  <c:v>0.20578778135048231</c:v>
                </c:pt>
                <c:pt idx="5">
                  <c:v>0.11414790996784566</c:v>
                </c:pt>
                <c:pt idx="6">
                  <c:v>9.8070739549839234E-2</c:v>
                </c:pt>
                <c:pt idx="7">
                  <c:v>6.9131832797427656E-2</c:v>
                </c:pt>
                <c:pt idx="8">
                  <c:v>2.0900321543408359E-2</c:v>
                </c:pt>
                <c:pt idx="9">
                  <c:v>1.9292604501607719E-2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51-4CB3-9014-52C915420F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0330752"/>
        <c:axId val="150838592"/>
      </c:barChart>
      <c:catAx>
        <c:axId val="16033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838592"/>
        <c:crosses val="autoZero"/>
        <c:auto val="1"/>
        <c:lblAlgn val="ctr"/>
        <c:lblOffset val="100"/>
        <c:noMultiLvlLbl val="0"/>
      </c:catAx>
      <c:valAx>
        <c:axId val="150838592"/>
        <c:scaling>
          <c:orientation val="minMax"/>
          <c:max val="0.30000000000000004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0330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04912559930907E-2"/>
          <c:y val="4.3868902549925433E-2"/>
          <c:w val="0.93100160650322705"/>
          <c:h val="0.73699631242952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92C-4DCF-8A2E-75C1D0CFEB1C}"/>
              </c:ext>
            </c:extLst>
          </c:dPt>
          <c:dLbls>
            <c:delete val="1"/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Hoja1!$B$2:$B$11</c:f>
              <c:numCache>
                <c:formatCode>###0.0%</c:formatCode>
                <c:ptCount val="10"/>
                <c:pt idx="0">
                  <c:v>6.4846416382252553E-2</c:v>
                </c:pt>
                <c:pt idx="1">
                  <c:v>8.8737201365187715E-2</c:v>
                </c:pt>
                <c:pt idx="2">
                  <c:v>9.8976109215017066E-2</c:v>
                </c:pt>
                <c:pt idx="3">
                  <c:v>0.13310580204778158</c:v>
                </c:pt>
                <c:pt idx="4">
                  <c:v>0.21160409556313994</c:v>
                </c:pt>
                <c:pt idx="5">
                  <c:v>0.10238907849829351</c:v>
                </c:pt>
                <c:pt idx="6">
                  <c:v>9.2150170648464161E-2</c:v>
                </c:pt>
                <c:pt idx="7">
                  <c:v>8.8737201365187715E-2</c:v>
                </c:pt>
                <c:pt idx="8">
                  <c:v>4.4368600682593858E-2</c:v>
                </c:pt>
                <c:pt idx="9">
                  <c:v>4.0955631399317405E-2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2C-4DCF-8A2E-75C1D0CFEB1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Hoja1!$C$2:$C$11</c:f>
              <c:numCache>
                <c:formatCode>###0.0%</c:formatCode>
                <c:ptCount val="10"/>
                <c:pt idx="0">
                  <c:v>7.2413793103448282E-2</c:v>
                </c:pt>
                <c:pt idx="1">
                  <c:v>6.5517241379310351E-2</c:v>
                </c:pt>
                <c:pt idx="2">
                  <c:v>0.10689655172413794</c:v>
                </c:pt>
                <c:pt idx="3">
                  <c:v>0.11379310344827587</c:v>
                </c:pt>
                <c:pt idx="4">
                  <c:v>0.1793103448275862</c:v>
                </c:pt>
                <c:pt idx="5">
                  <c:v>0.11724137931034483</c:v>
                </c:pt>
                <c:pt idx="6">
                  <c:v>0.11149425287356322</c:v>
                </c:pt>
                <c:pt idx="7">
                  <c:v>9.1954022988505746E-2</c:v>
                </c:pt>
                <c:pt idx="8">
                  <c:v>6.0919540229885057E-2</c:v>
                </c:pt>
                <c:pt idx="9">
                  <c:v>5.7471264367816091E-2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EA-42C0-92CD-85D051291B4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Hoja1!$A$2:$A$11</c:f>
              <c:strCach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strCache>
            </c:strRef>
          </c:cat>
          <c:val>
            <c:numRef>
              <c:f>Hoja1!$D$2:$D$11</c:f>
              <c:numCache>
                <c:formatCode>###0.0%</c:formatCode>
                <c:ptCount val="10"/>
                <c:pt idx="0">
                  <c:v>6.591639871382636E-2</c:v>
                </c:pt>
                <c:pt idx="1">
                  <c:v>6.9131832797427656E-2</c:v>
                </c:pt>
                <c:pt idx="2">
                  <c:v>9.0032154340836015E-2</c:v>
                </c:pt>
                <c:pt idx="3">
                  <c:v>0.11093247588424437</c:v>
                </c:pt>
                <c:pt idx="4">
                  <c:v>0.16881028938906753</c:v>
                </c:pt>
                <c:pt idx="5">
                  <c:v>0.11093247588424437</c:v>
                </c:pt>
                <c:pt idx="6">
                  <c:v>0.10932475884244373</c:v>
                </c:pt>
                <c:pt idx="7">
                  <c:v>0.10771704180064309</c:v>
                </c:pt>
                <c:pt idx="8">
                  <c:v>5.4662379421221867E-2</c:v>
                </c:pt>
                <c:pt idx="9">
                  <c:v>8.3601286173633438E-2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EA-42C0-92CD-85D051291B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0332800"/>
        <c:axId val="151504000"/>
      </c:barChart>
      <c:catAx>
        <c:axId val="16033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1504000"/>
        <c:crosses val="autoZero"/>
        <c:auto val="1"/>
        <c:lblAlgn val="ctr"/>
        <c:lblOffset val="100"/>
        <c:noMultiLvlLbl val="0"/>
      </c:catAx>
      <c:valAx>
        <c:axId val="151504000"/>
        <c:scaling>
          <c:orientation val="minMax"/>
          <c:max val="0.30000000000000004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033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78100655758262E-2"/>
          <c:y val="1.3218069908856255E-3"/>
          <c:w val="0.919872631446778"/>
          <c:h val="0.859850939966861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731-47BD-B34A-0A0552C863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Desesperanza</c:v>
                </c:pt>
                <c:pt idx="2">
                  <c:v>Temor</c:v>
                </c:pt>
                <c:pt idx="4">
                  <c:v>Tristeza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 formatCode="###0.00">
                  <c:v>5.0812720848056543</c:v>
                </c:pt>
                <c:pt idx="2" formatCode="###0.00">
                  <c:v>4.5000000000000018</c:v>
                </c:pt>
                <c:pt idx="4" formatCode="###0.00">
                  <c:v>4.3829787234042543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31-47BD-B34A-0A0552C863D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Desesperanza</c:v>
                </c:pt>
                <c:pt idx="2">
                  <c:v>Temor</c:v>
                </c:pt>
                <c:pt idx="4">
                  <c:v>Tristeza</c:v>
                </c:pt>
              </c:strCache>
            </c:strRef>
          </c:cat>
          <c:val>
            <c:numRef>
              <c:f>Hoja1!$C$2:$C$6</c:f>
              <c:numCache>
                <c:formatCode>General</c:formatCode>
                <c:ptCount val="5"/>
                <c:pt idx="0" formatCode="###0.00">
                  <c:v>5.3411764705882341</c:v>
                </c:pt>
                <c:pt idx="2" formatCode="###0.00">
                  <c:v>4.4970896391152415</c:v>
                </c:pt>
                <c:pt idx="4" formatCode="###0.00">
                  <c:v>4.4923439340400373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FF-4E3E-9E21-ABCF49B49AA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Desesperanza</c:v>
                </c:pt>
                <c:pt idx="2">
                  <c:v>Temor</c:v>
                </c:pt>
                <c:pt idx="4">
                  <c:v>Tristeza</c:v>
                </c:pt>
              </c:strCache>
            </c:strRef>
          </c:cat>
          <c:val>
            <c:numRef>
              <c:f>Hoja1!$D$2:$D$6</c:f>
              <c:numCache>
                <c:formatCode>General</c:formatCode>
                <c:ptCount val="5"/>
                <c:pt idx="0" formatCode="###0.00">
                  <c:v>5.543046357615899</c:v>
                </c:pt>
                <c:pt idx="2" formatCode="###0.00">
                  <c:v>4.7565789473684266</c:v>
                </c:pt>
                <c:pt idx="4" formatCode="###0.00">
                  <c:v>4.6126878130217026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FF-4E3E-9E21-ABCF49B49A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0"/>
        <c:axId val="160159744"/>
        <c:axId val="151506880"/>
      </c:barChart>
      <c:catAx>
        <c:axId val="160159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1506880"/>
        <c:crosses val="autoZero"/>
        <c:auto val="1"/>
        <c:lblAlgn val="ctr"/>
        <c:lblOffset val="100"/>
        <c:noMultiLvlLbl val="0"/>
      </c:catAx>
      <c:valAx>
        <c:axId val="151506880"/>
        <c:scaling>
          <c:orientation val="minMax"/>
          <c:max val="10"/>
          <c:min val="1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015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12875499383453"/>
          <c:y val="0.18451295807167523"/>
          <c:w val="0.11303165976173488"/>
          <c:h val="0.154482582436934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448446207645707"/>
          <c:y val="2.9104803334239603E-2"/>
          <c:w val="0.65904844508599203"/>
          <c:h val="0.898812578191814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Visitar museos en línea</c:v>
                </c:pt>
                <c:pt idx="1">
                  <c:v>Ver conciertos en línea</c:v>
                </c:pt>
                <c:pt idx="2">
                  <c:v> Hacer manualidades</c:v>
                </c:pt>
                <c:pt idx="3">
                  <c:v> Ver espectáculos artísticos en línea</c:v>
                </c:pt>
                <c:pt idx="4">
                  <c:v> Hacer deporte</c:v>
                </c:pt>
                <c:pt idx="5">
                  <c:v>Hacer cursos o talleres</c:v>
                </c:pt>
                <c:pt idx="6">
                  <c:v>Ver Televisión</c:v>
                </c:pt>
                <c:pt idx="7">
                  <c:v> Leer</c:v>
                </c:pt>
                <c:pt idx="8">
                  <c:v>Ver películas o series</c:v>
                </c:pt>
              </c:strCache>
            </c:strRef>
          </c:cat>
          <c:val>
            <c:numRef>
              <c:f>Hoja1!$B$2:$B$10</c:f>
              <c:numCache>
                <c:formatCode>###0.0</c:formatCode>
                <c:ptCount val="9"/>
                <c:pt idx="0">
                  <c:v>1.6977491961414797</c:v>
                </c:pt>
                <c:pt idx="1">
                  <c:v>2.9324758842443708</c:v>
                </c:pt>
                <c:pt idx="2">
                  <c:v>3.2974276527331217</c:v>
                </c:pt>
                <c:pt idx="3">
                  <c:v>4.022544283413847</c:v>
                </c:pt>
                <c:pt idx="4">
                  <c:v>3.7025723472668806</c:v>
                </c:pt>
                <c:pt idx="5">
                  <c:v>4.2363344051446949</c:v>
                </c:pt>
                <c:pt idx="6">
                  <c:v>4.2512077294685984</c:v>
                </c:pt>
                <c:pt idx="7">
                  <c:v>6.5104669887278543</c:v>
                </c:pt>
                <c:pt idx="8">
                  <c:v>7.2045088566827724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99-43A5-A5ED-01610820CF8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Visitar museos en línea</c:v>
                </c:pt>
                <c:pt idx="1">
                  <c:v>Ver conciertos en línea</c:v>
                </c:pt>
                <c:pt idx="2">
                  <c:v> Hacer manualidades</c:v>
                </c:pt>
                <c:pt idx="3">
                  <c:v> Ver espectáculos artísticos en línea</c:v>
                </c:pt>
                <c:pt idx="4">
                  <c:v> Hacer deporte</c:v>
                </c:pt>
                <c:pt idx="5">
                  <c:v>Hacer cursos o talleres</c:v>
                </c:pt>
                <c:pt idx="6">
                  <c:v>Ver Televisión</c:v>
                </c:pt>
                <c:pt idx="7">
                  <c:v> Leer</c:v>
                </c:pt>
                <c:pt idx="8">
                  <c:v>Ver películas o series</c:v>
                </c:pt>
              </c:strCache>
            </c:strRef>
          </c:cat>
          <c:val>
            <c:numRef>
              <c:f>Hoja1!$C$2:$C$10</c:f>
              <c:numCache>
                <c:formatCode>###0.0</c:formatCode>
                <c:ptCount val="9"/>
                <c:pt idx="0">
                  <c:v>1.3141542002301496</c:v>
                </c:pt>
                <c:pt idx="1">
                  <c:v>1.8747126436781592</c:v>
                </c:pt>
                <c:pt idx="2">
                  <c:v>2.8367816091954046</c:v>
                </c:pt>
                <c:pt idx="3">
                  <c:v>3.232183908045974</c:v>
                </c:pt>
                <c:pt idx="4">
                  <c:v>3.4528735632183878</c:v>
                </c:pt>
                <c:pt idx="5">
                  <c:v>4.2000000000000064</c:v>
                </c:pt>
                <c:pt idx="6">
                  <c:v>4.1413793103448304</c:v>
                </c:pt>
                <c:pt idx="7">
                  <c:v>5.7218390804597661</c:v>
                </c:pt>
                <c:pt idx="8">
                  <c:v>7.5086306098964339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99-43A5-A5ED-01610820CF8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Visitar museos en línea</c:v>
                </c:pt>
                <c:pt idx="1">
                  <c:v>Ver conciertos en línea</c:v>
                </c:pt>
                <c:pt idx="2">
                  <c:v> Hacer manualidades</c:v>
                </c:pt>
                <c:pt idx="3">
                  <c:v> Ver espectáculos artísticos en línea</c:v>
                </c:pt>
                <c:pt idx="4">
                  <c:v> Hacer deporte</c:v>
                </c:pt>
                <c:pt idx="5">
                  <c:v>Hacer cursos o talleres</c:v>
                </c:pt>
                <c:pt idx="6">
                  <c:v>Ver Televisión</c:v>
                </c:pt>
                <c:pt idx="7">
                  <c:v> Leer</c:v>
                </c:pt>
                <c:pt idx="8">
                  <c:v>Ver películas o series</c:v>
                </c:pt>
              </c:strCache>
            </c:strRef>
          </c:cat>
          <c:val>
            <c:numRef>
              <c:f>Hoja1!$D$2:$D$10</c:f>
              <c:numCache>
                <c:formatCode>###0.0</c:formatCode>
                <c:ptCount val="9"/>
                <c:pt idx="0">
                  <c:v>1.3651877133105805</c:v>
                </c:pt>
                <c:pt idx="1">
                  <c:v>1.9761092150170654</c:v>
                </c:pt>
                <c:pt idx="2">
                  <c:v>2.8805460750853227</c:v>
                </c:pt>
                <c:pt idx="3">
                  <c:v>3.0716723549488054</c:v>
                </c:pt>
                <c:pt idx="4">
                  <c:v>3.5426621160409559</c:v>
                </c:pt>
                <c:pt idx="5">
                  <c:v>3.9044368600682597</c:v>
                </c:pt>
                <c:pt idx="6">
                  <c:v>4.255972696245732</c:v>
                </c:pt>
                <c:pt idx="7">
                  <c:v>5.9215017064846389</c:v>
                </c:pt>
                <c:pt idx="8">
                  <c:v>7.8839590443686012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399-43A5-A5ED-01610820CF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4693504"/>
        <c:axId val="151509184"/>
      </c:barChart>
      <c:catAx>
        <c:axId val="164693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1509184"/>
        <c:crosses val="autoZero"/>
        <c:auto val="1"/>
        <c:lblAlgn val="ctr"/>
        <c:lblOffset val="100"/>
        <c:noMultiLvlLbl val="0"/>
      </c:catAx>
      <c:valAx>
        <c:axId val="151509184"/>
        <c:scaling>
          <c:orientation val="minMax"/>
          <c:max val="10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469350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665734687485704"/>
          <c:y val="0.35219061180406747"/>
          <c:w val="0.13320899514496512"/>
          <c:h val="0.16822953727184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Fox Play</c:v>
                </c:pt>
                <c:pt idx="1">
                  <c:v>HBO Go</c:v>
                </c:pt>
                <c:pt idx="2">
                  <c:v>Otra</c:v>
                </c:pt>
                <c:pt idx="3">
                  <c:v>Amazon Prime</c:v>
                </c:pt>
                <c:pt idx="4">
                  <c:v>Spotify</c:v>
                </c:pt>
                <c:pt idx="5">
                  <c:v>You Tube</c:v>
                </c:pt>
                <c:pt idx="6">
                  <c:v>Netflix</c:v>
                </c:pt>
              </c:strCache>
            </c:strRef>
          </c:cat>
          <c:val>
            <c:numRef>
              <c:f>Hoja1!$B$2:$B$8</c:f>
              <c:numCache>
                <c:formatCode>###0.0%</c:formatCode>
                <c:ptCount val="7"/>
                <c:pt idx="0">
                  <c:v>2.4115755627009645E-2</c:v>
                </c:pt>
                <c:pt idx="1">
                  <c:v>0.13183279742765272</c:v>
                </c:pt>
                <c:pt idx="2">
                  <c:v>0.26205787781350481</c:v>
                </c:pt>
                <c:pt idx="3">
                  <c:v>0.32636655948553056</c:v>
                </c:pt>
                <c:pt idx="4">
                  <c:v>0.49196141479099681</c:v>
                </c:pt>
                <c:pt idx="5">
                  <c:v>0.85209003215434076</c:v>
                </c:pt>
                <c:pt idx="6">
                  <c:v>0.82797427652733124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6D-4FB0-A0A5-147F8BEB5F8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Fox Play</c:v>
                </c:pt>
                <c:pt idx="1">
                  <c:v>HBO Go</c:v>
                </c:pt>
                <c:pt idx="2">
                  <c:v>Otra</c:v>
                </c:pt>
                <c:pt idx="3">
                  <c:v>Amazon Prime</c:v>
                </c:pt>
                <c:pt idx="4">
                  <c:v>Spotify</c:v>
                </c:pt>
                <c:pt idx="5">
                  <c:v>You Tube</c:v>
                </c:pt>
                <c:pt idx="6">
                  <c:v>Netflix</c:v>
                </c:pt>
              </c:strCache>
            </c:strRef>
          </c:cat>
          <c:val>
            <c:numRef>
              <c:f>Hoja1!$C$2:$C$8</c:f>
              <c:numCache>
                <c:formatCode>###0.0%</c:formatCode>
                <c:ptCount val="7"/>
                <c:pt idx="0">
                  <c:v>2.4137931034482758E-2</c:v>
                </c:pt>
                <c:pt idx="1">
                  <c:v>0.10459770114942529</c:v>
                </c:pt>
                <c:pt idx="2">
                  <c:v>0.22758620689655173</c:v>
                </c:pt>
                <c:pt idx="3">
                  <c:v>0.29425287356321839</c:v>
                </c:pt>
                <c:pt idx="4">
                  <c:v>0.53793103448275859</c:v>
                </c:pt>
                <c:pt idx="5">
                  <c:v>0.78620689655172415</c:v>
                </c:pt>
                <c:pt idx="6">
                  <c:v>0.89080459770114939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6D-4FB0-A0A5-147F8BEB5F8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Fox Play</c:v>
                </c:pt>
                <c:pt idx="1">
                  <c:v>HBO Go</c:v>
                </c:pt>
                <c:pt idx="2">
                  <c:v>Otra</c:v>
                </c:pt>
                <c:pt idx="3">
                  <c:v>Amazon Prime</c:v>
                </c:pt>
                <c:pt idx="4">
                  <c:v>Spotify</c:v>
                </c:pt>
                <c:pt idx="5">
                  <c:v>You Tube</c:v>
                </c:pt>
                <c:pt idx="6">
                  <c:v>Netflix</c:v>
                </c:pt>
              </c:strCache>
            </c:strRef>
          </c:cat>
          <c:val>
            <c:numRef>
              <c:f>Hoja1!$D$2:$D$8</c:f>
              <c:numCache>
                <c:formatCode>###0.0%</c:formatCode>
                <c:ptCount val="7"/>
                <c:pt idx="0">
                  <c:v>1.3651877133105804E-2</c:v>
                </c:pt>
                <c:pt idx="1">
                  <c:v>0.10580204778156997</c:v>
                </c:pt>
                <c:pt idx="2">
                  <c:v>0.19112627986348124</c:v>
                </c:pt>
                <c:pt idx="3">
                  <c:v>0.32081911262798635</c:v>
                </c:pt>
                <c:pt idx="4">
                  <c:v>0.56655290102389078</c:v>
                </c:pt>
                <c:pt idx="5">
                  <c:v>0.79180887372013653</c:v>
                </c:pt>
                <c:pt idx="6">
                  <c:v>0.89419795221843001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6D-4FB0-A0A5-147F8BEB5F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3"/>
        <c:axId val="164824064"/>
        <c:axId val="160089792"/>
      </c:barChart>
      <c:catAx>
        <c:axId val="164824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0089792"/>
        <c:crosses val="autoZero"/>
        <c:auto val="1"/>
        <c:lblAlgn val="ctr"/>
        <c:lblOffset val="100"/>
        <c:noMultiLvlLbl val="0"/>
      </c:catAx>
      <c:valAx>
        <c:axId val="160089792"/>
        <c:scaling>
          <c:orientation val="minMax"/>
        </c:scaling>
        <c:delete val="0"/>
        <c:axPos val="b"/>
        <c:numFmt formatCode="###0.0%" sourceLinked="1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4824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448147116988653"/>
          <c:y val="0.42842812186516582"/>
          <c:w val="9.4067060013519208E-2"/>
          <c:h val="0.147897610260224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33804342507632"/>
          <c:y val="6.4797307016366641E-3"/>
          <c:w val="0.70429615186880512"/>
          <c:h val="0.921472791720473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8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RaiPlay</c:v>
                </c:pt>
                <c:pt idx="1">
                  <c:v>Nightly Met Opera Streams</c:v>
                </c:pt>
                <c:pt idx="2">
                  <c:v>Opera national de Paris</c:v>
                </c:pt>
                <c:pt idx="3">
                  <c:v>Broadway HD</c:v>
                </c:pt>
                <c:pt idx="4">
                  <c:v>Cirque Connect</c:v>
                </c:pt>
                <c:pt idx="5">
                  <c:v>Teatrix</c:v>
                </c:pt>
                <c:pt idx="6">
                  <c:v>MET Opera</c:v>
                </c:pt>
                <c:pt idx="7">
                  <c:v>National Theatre de Londres</c:v>
                </c:pt>
                <c:pt idx="8">
                  <c:v>Teatro Digital</c:v>
                </c:pt>
                <c:pt idx="9">
                  <c:v>Municipal Delivery</c:v>
                </c:pt>
                <c:pt idx="10">
                  <c:v>Otra</c:v>
                </c:pt>
                <c:pt idx="11">
                  <c:v>Escenix</c:v>
                </c:pt>
                <c:pt idx="12">
                  <c:v>Teatroamil.tv</c:v>
                </c:pt>
              </c:strCache>
            </c:strRef>
          </c:cat>
          <c:val>
            <c:numRef>
              <c:f>Hoja1!$B$2:$B$14</c:f>
              <c:numCache>
                <c:formatCode>###0.0%</c:formatCode>
                <c:ptCount val="13"/>
                <c:pt idx="0">
                  <c:v>1.607717041800643E-2</c:v>
                </c:pt>
                <c:pt idx="1">
                  <c:v>4.8231511254019289E-2</c:v>
                </c:pt>
                <c:pt idx="2">
                  <c:v>0.12861736334405144</c:v>
                </c:pt>
                <c:pt idx="3">
                  <c:v>7.3954983922829579E-2</c:v>
                </c:pt>
                <c:pt idx="4">
                  <c:v>8.6816720257234734E-2</c:v>
                </c:pt>
                <c:pt idx="5">
                  <c:v>0.12540192926045016</c:v>
                </c:pt>
                <c:pt idx="6">
                  <c:v>0.19614147909967847</c:v>
                </c:pt>
                <c:pt idx="7">
                  <c:v>0.23151125401929259</c:v>
                </c:pt>
                <c:pt idx="8">
                  <c:v>0.19614147909967847</c:v>
                </c:pt>
                <c:pt idx="9">
                  <c:v>0.2427652733118971</c:v>
                </c:pt>
                <c:pt idx="10">
                  <c:v>0.29421221864951769</c:v>
                </c:pt>
                <c:pt idx="11">
                  <c:v>0.34405144694533762</c:v>
                </c:pt>
                <c:pt idx="12">
                  <c:v>0.59485530546623799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F4-4BF7-AB9D-EAC4AC8DE6A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8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RaiPlay</c:v>
                </c:pt>
                <c:pt idx="1">
                  <c:v>Nightly Met Opera Streams</c:v>
                </c:pt>
                <c:pt idx="2">
                  <c:v>Opera national de Paris</c:v>
                </c:pt>
                <c:pt idx="3">
                  <c:v>Broadway HD</c:v>
                </c:pt>
                <c:pt idx="4">
                  <c:v>Cirque Connect</c:v>
                </c:pt>
                <c:pt idx="5">
                  <c:v>Teatrix</c:v>
                </c:pt>
                <c:pt idx="6">
                  <c:v>MET Opera</c:v>
                </c:pt>
                <c:pt idx="7">
                  <c:v>National Theatre de Londres</c:v>
                </c:pt>
                <c:pt idx="8">
                  <c:v>Teatro Digital</c:v>
                </c:pt>
                <c:pt idx="9">
                  <c:v>Municipal Delivery</c:v>
                </c:pt>
                <c:pt idx="10">
                  <c:v>Otra</c:v>
                </c:pt>
                <c:pt idx="11">
                  <c:v>Escenix</c:v>
                </c:pt>
                <c:pt idx="12">
                  <c:v>Teatroamil.tv</c:v>
                </c:pt>
              </c:strCache>
            </c:strRef>
          </c:cat>
          <c:val>
            <c:numRef>
              <c:f>Hoja1!$C$2:$C$14</c:f>
              <c:numCache>
                <c:formatCode>###0.0%</c:formatCode>
                <c:ptCount val="13"/>
                <c:pt idx="0" formatCode="####.0%">
                  <c:v>9.1954022988505746E-3</c:v>
                </c:pt>
                <c:pt idx="1">
                  <c:v>2.0689655172413793E-2</c:v>
                </c:pt>
                <c:pt idx="2">
                  <c:v>4.7126436781609195E-2</c:v>
                </c:pt>
                <c:pt idx="3">
                  <c:v>4.7126436781609195E-2</c:v>
                </c:pt>
                <c:pt idx="4">
                  <c:v>7.0114942528735638E-2</c:v>
                </c:pt>
                <c:pt idx="5">
                  <c:v>8.39080459770115E-2</c:v>
                </c:pt>
                <c:pt idx="6">
                  <c:v>9.6551724137931033E-2</c:v>
                </c:pt>
                <c:pt idx="7">
                  <c:v>0.12298850574712644</c:v>
                </c:pt>
                <c:pt idx="8">
                  <c:v>0.15402298850574714</c:v>
                </c:pt>
                <c:pt idx="9">
                  <c:v>0.21609195402298853</c:v>
                </c:pt>
                <c:pt idx="10">
                  <c:v>0.2620689655172414</c:v>
                </c:pt>
                <c:pt idx="11">
                  <c:v>0.32873563218390806</c:v>
                </c:pt>
                <c:pt idx="12">
                  <c:v>0.63103448275862073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F4-4BF7-AB9D-EAC4AC8DE6A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Hoja1!$A$2:$A$14</c:f>
              <c:strCache>
                <c:ptCount val="13"/>
                <c:pt idx="0">
                  <c:v>RaiPlay</c:v>
                </c:pt>
                <c:pt idx="1">
                  <c:v>Nightly Met Opera Streams</c:v>
                </c:pt>
                <c:pt idx="2">
                  <c:v>Opera national de Paris</c:v>
                </c:pt>
                <c:pt idx="3">
                  <c:v>Broadway HD</c:v>
                </c:pt>
                <c:pt idx="4">
                  <c:v>Cirque Connect</c:v>
                </c:pt>
                <c:pt idx="5">
                  <c:v>Teatrix</c:v>
                </c:pt>
                <c:pt idx="6">
                  <c:v>MET Opera</c:v>
                </c:pt>
                <c:pt idx="7">
                  <c:v>National Theatre de Londres</c:v>
                </c:pt>
                <c:pt idx="8">
                  <c:v>Teatro Digital</c:v>
                </c:pt>
                <c:pt idx="9">
                  <c:v>Municipal Delivery</c:v>
                </c:pt>
                <c:pt idx="10">
                  <c:v>Otra</c:v>
                </c:pt>
                <c:pt idx="11">
                  <c:v>Escenix</c:v>
                </c:pt>
                <c:pt idx="12">
                  <c:v>Teatroamil.tv</c:v>
                </c:pt>
              </c:strCache>
            </c:strRef>
          </c:cat>
          <c:val>
            <c:numRef>
              <c:f>Hoja1!$D$2:$D$14</c:f>
              <c:numCache>
                <c:formatCode>###0.0%</c:formatCode>
                <c:ptCount val="13"/>
                <c:pt idx="0">
                  <c:v>1.0238907849829351E-2</c:v>
                </c:pt>
                <c:pt idx="1">
                  <c:v>2.0477815699658702E-2</c:v>
                </c:pt>
                <c:pt idx="2">
                  <c:v>5.4607508532423216E-2</c:v>
                </c:pt>
                <c:pt idx="3">
                  <c:v>6.4846416382252553E-2</c:v>
                </c:pt>
                <c:pt idx="4">
                  <c:v>6.4846416382252553E-2</c:v>
                </c:pt>
                <c:pt idx="5">
                  <c:v>9.556313993174062E-2</c:v>
                </c:pt>
                <c:pt idx="6">
                  <c:v>0.10921501706484643</c:v>
                </c:pt>
                <c:pt idx="7">
                  <c:v>0.13651877133105803</c:v>
                </c:pt>
                <c:pt idx="8">
                  <c:v>0.14334470989761092</c:v>
                </c:pt>
                <c:pt idx="9">
                  <c:v>0.17406143344709901</c:v>
                </c:pt>
                <c:pt idx="10">
                  <c:v>0.25255972696245732</c:v>
                </c:pt>
                <c:pt idx="11">
                  <c:v>0.39590443686006827</c:v>
                </c:pt>
                <c:pt idx="12">
                  <c:v>0.60068259385665534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F4-4BF7-AB9D-EAC4AC8DE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-15"/>
        <c:axId val="165317120"/>
        <c:axId val="160090944"/>
      </c:barChart>
      <c:catAx>
        <c:axId val="165317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0090944"/>
        <c:crosses val="autoZero"/>
        <c:auto val="1"/>
        <c:lblAlgn val="ctr"/>
        <c:lblOffset val="100"/>
        <c:noMultiLvlLbl val="0"/>
      </c:catAx>
      <c:valAx>
        <c:axId val="160090944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5317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33804342507632"/>
          <c:y val="3.0765047985424676E-2"/>
          <c:w val="0.70429615186880512"/>
          <c:h val="0.897187334306271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Solo</c:v>
                </c:pt>
                <c:pt idx="1">
                  <c:v>Acompañado</c:v>
                </c:pt>
                <c:pt idx="2">
                  <c:v>Solo y acompañado</c:v>
                </c:pt>
              </c:strCache>
            </c:strRef>
          </c:cat>
          <c:val>
            <c:numRef>
              <c:f>Hoja1!$B$2:$B$4</c:f>
              <c:numCache>
                <c:formatCode>###0.0%</c:formatCode>
                <c:ptCount val="3"/>
                <c:pt idx="0">
                  <c:v>0.38698630136986301</c:v>
                </c:pt>
                <c:pt idx="1">
                  <c:v>0.15068493150684931</c:v>
                </c:pt>
                <c:pt idx="2">
                  <c:v>0.46232876712328769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F4-4BF7-AB9D-EAC4AC8DE6A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Solo</c:v>
                </c:pt>
                <c:pt idx="1">
                  <c:v>Acompañado</c:v>
                </c:pt>
                <c:pt idx="2">
                  <c:v>Solo y acompañado</c:v>
                </c:pt>
              </c:strCache>
            </c:strRef>
          </c:cat>
          <c:val>
            <c:numRef>
              <c:f>Hoja1!$C$2:$C$4</c:f>
              <c:numCache>
                <c:formatCode>###0.0%</c:formatCode>
                <c:ptCount val="3"/>
                <c:pt idx="0">
                  <c:v>0.25517241379310346</c:v>
                </c:pt>
                <c:pt idx="1">
                  <c:v>0.15862068965517243</c:v>
                </c:pt>
                <c:pt idx="2">
                  <c:v>0.58620689655172409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F4-4BF7-AB9D-EAC4AC8DE6A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Solo</c:v>
                </c:pt>
                <c:pt idx="1">
                  <c:v>Acompañado</c:v>
                </c:pt>
                <c:pt idx="2">
                  <c:v>Solo y acompañado</c:v>
                </c:pt>
              </c:strCache>
            </c:strRef>
          </c:cat>
          <c:val>
            <c:numRef>
              <c:f>Hoja1!$D$2:$D$4</c:f>
              <c:numCache>
                <c:formatCode>###0.0%</c:formatCode>
                <c:ptCount val="3"/>
                <c:pt idx="0">
                  <c:v>0.25723472668810288</c:v>
                </c:pt>
                <c:pt idx="1">
                  <c:v>8.3601286173633438E-2</c:v>
                </c:pt>
                <c:pt idx="2">
                  <c:v>0.65916398713826363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F4-4BF7-AB9D-EAC4AC8DE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150261248"/>
        <c:axId val="160093824"/>
      </c:barChart>
      <c:catAx>
        <c:axId val="150261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0093824"/>
        <c:crosses val="autoZero"/>
        <c:auto val="1"/>
        <c:lblAlgn val="ctr"/>
        <c:lblOffset val="100"/>
        <c:noMultiLvlLbl val="0"/>
      </c:catAx>
      <c:valAx>
        <c:axId val="160093824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5026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33804342507632"/>
          <c:y val="3.3754865577348879E-2"/>
          <c:w val="0.62985819009321609"/>
          <c:h val="0.894197495041686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Grabado</c:v>
                </c:pt>
                <c:pt idx="1">
                  <c:v>Streaming</c:v>
                </c:pt>
                <c:pt idx="2">
                  <c:v>Me es indiferente</c:v>
                </c:pt>
                <c:pt idx="3">
                  <c:v>Streaming y grabado</c:v>
                </c:pt>
              </c:strCache>
            </c:strRef>
          </c:cat>
          <c:val>
            <c:numRef>
              <c:f>Hoja1!$B$2:$B$5</c:f>
              <c:numCache>
                <c:formatCode>###0.0%</c:formatCode>
                <c:ptCount val="4"/>
                <c:pt idx="0">
                  <c:v>7.5562700964630219E-2</c:v>
                </c:pt>
                <c:pt idx="1">
                  <c:v>7.7170418006430874E-2</c:v>
                </c:pt>
                <c:pt idx="2">
                  <c:v>0.22508038585209003</c:v>
                </c:pt>
                <c:pt idx="3">
                  <c:v>0.62218649517684887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FA-4BE0-A1B1-93CEDB3A4EF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Grabado</c:v>
                </c:pt>
                <c:pt idx="1">
                  <c:v>Streaming</c:v>
                </c:pt>
                <c:pt idx="2">
                  <c:v>Me es indiferente</c:v>
                </c:pt>
                <c:pt idx="3">
                  <c:v>Streaming y grabado</c:v>
                </c:pt>
              </c:strCache>
            </c:strRef>
          </c:cat>
          <c:val>
            <c:numRef>
              <c:f>Hoja1!$C$2:$C$5</c:f>
              <c:numCache>
                <c:formatCode>###0.0%</c:formatCode>
                <c:ptCount val="4"/>
                <c:pt idx="0">
                  <c:v>5.5172413793103454E-2</c:v>
                </c:pt>
                <c:pt idx="1">
                  <c:v>0.13448275862068965</c:v>
                </c:pt>
                <c:pt idx="2">
                  <c:v>0.22298850574712645</c:v>
                </c:pt>
                <c:pt idx="3">
                  <c:v>0.58620689655172409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FA-4BE0-A1B1-93CEDB3A4EF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Grabado</c:v>
                </c:pt>
                <c:pt idx="1">
                  <c:v>Streaming</c:v>
                </c:pt>
                <c:pt idx="2">
                  <c:v>Me es indiferente</c:v>
                </c:pt>
                <c:pt idx="3">
                  <c:v>Streaming y grabado</c:v>
                </c:pt>
              </c:strCache>
            </c:strRef>
          </c:cat>
          <c:val>
            <c:numRef>
              <c:f>Hoja1!$D$2:$D$5</c:f>
              <c:numCache>
                <c:formatCode>###0.0%</c:formatCode>
                <c:ptCount val="4"/>
                <c:pt idx="0">
                  <c:v>8.191126279863481E-2</c:v>
                </c:pt>
                <c:pt idx="1">
                  <c:v>0.19453924914675766</c:v>
                </c:pt>
                <c:pt idx="2">
                  <c:v>0.2764505119453925</c:v>
                </c:pt>
                <c:pt idx="3">
                  <c:v>0.44368600682593856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FA-4BE0-A1B1-93CEDB3A4E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165239808"/>
        <c:axId val="160095552"/>
      </c:barChart>
      <c:catAx>
        <c:axId val="165239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0095552"/>
        <c:crosses val="autoZero"/>
        <c:auto val="1"/>
        <c:lblAlgn val="ctr"/>
        <c:lblOffset val="100"/>
        <c:noMultiLvlLbl val="0"/>
      </c:catAx>
      <c:valAx>
        <c:axId val="160095552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523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65435992119624"/>
          <c:y val="0"/>
          <c:w val="0.6808784931578431"/>
          <c:h val="0.927917381526054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Baby Boomer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Visitar museos en línea</c:v>
                </c:pt>
                <c:pt idx="1">
                  <c:v>Ver conciertos en línea</c:v>
                </c:pt>
                <c:pt idx="2">
                  <c:v> Ver Televisión</c:v>
                </c:pt>
                <c:pt idx="3">
                  <c:v> Ver espectáculos artísticos en línea</c:v>
                </c:pt>
                <c:pt idx="4">
                  <c:v> Hacer manualidades</c:v>
                </c:pt>
                <c:pt idx="5">
                  <c:v> Hacer deporte</c:v>
                </c:pt>
                <c:pt idx="6">
                  <c:v> Leer</c:v>
                </c:pt>
                <c:pt idx="7">
                  <c:v>Hacer cursos o talleres</c:v>
                </c:pt>
                <c:pt idx="8">
                  <c:v>Ver películas o series</c:v>
                </c:pt>
              </c:strCache>
            </c:strRef>
          </c:cat>
          <c:val>
            <c:numRef>
              <c:f>Hoja1!$B$2:$B$10</c:f>
              <c:numCache>
                <c:formatCode>###0.0</c:formatCode>
                <c:ptCount val="9"/>
                <c:pt idx="0">
                  <c:v>1.5000000000000004</c:v>
                </c:pt>
                <c:pt idx="1">
                  <c:v>2.3340206185566998</c:v>
                </c:pt>
                <c:pt idx="2">
                  <c:v>5.0743801652892593</c:v>
                </c:pt>
                <c:pt idx="3">
                  <c:v>3.3443298969072162</c:v>
                </c:pt>
                <c:pt idx="4">
                  <c:v>3.0041237113402062</c:v>
                </c:pt>
                <c:pt idx="5">
                  <c:v>3.3154639175257721</c:v>
                </c:pt>
                <c:pt idx="6">
                  <c:v>6.9690082644628122</c:v>
                </c:pt>
                <c:pt idx="7">
                  <c:v>3.3278350515463861</c:v>
                </c:pt>
                <c:pt idx="8">
                  <c:v>6.7432712215320958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92-4063-ADC2-09F6AF077C0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Generación X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Visitar museos en línea</c:v>
                </c:pt>
                <c:pt idx="1">
                  <c:v>Ver conciertos en línea</c:v>
                </c:pt>
                <c:pt idx="2">
                  <c:v> Ver Televisión</c:v>
                </c:pt>
                <c:pt idx="3">
                  <c:v> Ver espectáculos artísticos en línea</c:v>
                </c:pt>
                <c:pt idx="4">
                  <c:v> Hacer manualidades</c:v>
                </c:pt>
                <c:pt idx="5">
                  <c:v> Hacer deporte</c:v>
                </c:pt>
                <c:pt idx="6">
                  <c:v> Leer</c:v>
                </c:pt>
                <c:pt idx="7">
                  <c:v>Hacer cursos o talleres</c:v>
                </c:pt>
                <c:pt idx="8">
                  <c:v>Ver películas o series</c:v>
                </c:pt>
              </c:strCache>
            </c:strRef>
          </c:cat>
          <c:val>
            <c:numRef>
              <c:f>Hoja1!$C$2:$C$10</c:f>
              <c:numCache>
                <c:formatCode>###0.0</c:formatCode>
                <c:ptCount val="9"/>
                <c:pt idx="0">
                  <c:v>1.4257294429708214</c:v>
                </c:pt>
                <c:pt idx="1">
                  <c:v>2.1379310344827602</c:v>
                </c:pt>
                <c:pt idx="2">
                  <c:v>4.5557029177718835</c:v>
                </c:pt>
                <c:pt idx="3">
                  <c:v>3.0702917771883289</c:v>
                </c:pt>
                <c:pt idx="4">
                  <c:v>2.9442970822281165</c:v>
                </c:pt>
                <c:pt idx="5">
                  <c:v>3.3399734395750329</c:v>
                </c:pt>
                <c:pt idx="6">
                  <c:v>5.4549071618037139</c:v>
                </c:pt>
                <c:pt idx="7">
                  <c:v>3.8262599469496039</c:v>
                </c:pt>
                <c:pt idx="8">
                  <c:v>7.4045092838196291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192-4063-ADC2-09F6AF077C0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Millennials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Visitar museos en línea</c:v>
                </c:pt>
                <c:pt idx="1">
                  <c:v>Ver conciertos en línea</c:v>
                </c:pt>
                <c:pt idx="2">
                  <c:v> Ver Televisión</c:v>
                </c:pt>
                <c:pt idx="3">
                  <c:v> Ver espectáculos artísticos en línea</c:v>
                </c:pt>
                <c:pt idx="4">
                  <c:v> Hacer manualidades</c:v>
                </c:pt>
                <c:pt idx="5">
                  <c:v> Hacer deporte</c:v>
                </c:pt>
                <c:pt idx="6">
                  <c:v> Leer</c:v>
                </c:pt>
                <c:pt idx="7">
                  <c:v>Hacer cursos o talleres</c:v>
                </c:pt>
                <c:pt idx="8">
                  <c:v>Ver películas o series</c:v>
                </c:pt>
              </c:strCache>
            </c:strRef>
          </c:cat>
          <c:val>
            <c:numRef>
              <c:f>Hoja1!$D$2:$D$10</c:f>
              <c:numCache>
                <c:formatCode>###0.0</c:formatCode>
                <c:ptCount val="9"/>
                <c:pt idx="0">
                  <c:v>1.2609756097560976</c:v>
                </c:pt>
                <c:pt idx="1">
                  <c:v>1.7634146341463426</c:v>
                </c:pt>
                <c:pt idx="2">
                  <c:v>3.4292682926829281</c:v>
                </c:pt>
                <c:pt idx="3">
                  <c:v>2.6434676434676456</c:v>
                </c:pt>
                <c:pt idx="4">
                  <c:v>2.8756097560975631</c:v>
                </c:pt>
                <c:pt idx="5">
                  <c:v>3.686585365853662</c:v>
                </c:pt>
                <c:pt idx="6">
                  <c:v>5.3682926829268318</c:v>
                </c:pt>
                <c:pt idx="7">
                  <c:v>4.0926829268292639</c:v>
                </c:pt>
                <c:pt idx="8">
                  <c:v>7.8000000000000007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192-4063-ADC2-09F6AF077C08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Generación Z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Hoja1!$A$2:$A$10</c:f>
              <c:strCache>
                <c:ptCount val="9"/>
                <c:pt idx="0">
                  <c:v>Visitar museos en línea</c:v>
                </c:pt>
                <c:pt idx="1">
                  <c:v>Ver conciertos en línea</c:v>
                </c:pt>
                <c:pt idx="2">
                  <c:v> Ver Televisión</c:v>
                </c:pt>
                <c:pt idx="3">
                  <c:v> Ver espectáculos artísticos en línea</c:v>
                </c:pt>
                <c:pt idx="4">
                  <c:v> Hacer manualidades</c:v>
                </c:pt>
                <c:pt idx="5">
                  <c:v> Hacer deporte</c:v>
                </c:pt>
                <c:pt idx="6">
                  <c:v> Leer</c:v>
                </c:pt>
                <c:pt idx="7">
                  <c:v>Hacer cursos o talleres</c:v>
                </c:pt>
                <c:pt idx="8">
                  <c:v>Ver películas o series</c:v>
                </c:pt>
              </c:strCache>
            </c:strRef>
          </c:cat>
          <c:val>
            <c:numRef>
              <c:f>Hoja1!$E$2:$E$10</c:f>
              <c:numCache>
                <c:formatCode>###0.0</c:formatCode>
                <c:ptCount val="9"/>
                <c:pt idx="0">
                  <c:v>1.2553191489361692</c:v>
                </c:pt>
                <c:pt idx="1">
                  <c:v>1.5460992907801414</c:v>
                </c:pt>
                <c:pt idx="2">
                  <c:v>3.0709219858156032</c:v>
                </c:pt>
                <c:pt idx="3">
                  <c:v>3.0780141843971629</c:v>
                </c:pt>
                <c:pt idx="4">
                  <c:v>3.2269503546099298</c:v>
                </c:pt>
                <c:pt idx="5">
                  <c:v>4.1063829787234045</c:v>
                </c:pt>
                <c:pt idx="6">
                  <c:v>5.7304964539007104</c:v>
                </c:pt>
                <c:pt idx="7">
                  <c:v>6.5957446808510634</c:v>
                </c:pt>
                <c:pt idx="8">
                  <c:v>8.9007092198581539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75-455E-A49F-80ACF51997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overlap val="-15"/>
        <c:axId val="134695936"/>
        <c:axId val="67002368"/>
      </c:barChart>
      <c:catAx>
        <c:axId val="13469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7002368"/>
        <c:crosses val="autoZero"/>
        <c:auto val="1"/>
        <c:lblAlgn val="ctr"/>
        <c:lblOffset val="100"/>
        <c:noMultiLvlLbl val="0"/>
      </c:catAx>
      <c:valAx>
        <c:axId val="67002368"/>
        <c:scaling>
          <c:orientation val="minMax"/>
          <c:max val="10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6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713810921558651"/>
          <c:y val="0.36531598713267488"/>
          <c:w val="0.16067643563421424"/>
          <c:h val="0.260308897700073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33804342507632"/>
          <c:y val="6.5161633744071482E-2"/>
          <c:w val="0.70429615186880512"/>
          <c:h val="0.86279074854762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Procedencia internacional</c:v>
                </c:pt>
                <c:pt idx="1">
                  <c:v>Me es indiferente</c:v>
                </c:pt>
                <c:pt idx="2">
                  <c:v>Procedencia nacional</c:v>
                </c:pt>
                <c:pt idx="3">
                  <c:v>Procedencia nacional e internacional</c:v>
                </c:pt>
              </c:strCache>
            </c:strRef>
          </c:cat>
          <c:val>
            <c:numRef>
              <c:f>Hoja1!$B$2:$B$5</c:f>
              <c:numCache>
                <c:formatCode>###0.0%</c:formatCode>
                <c:ptCount val="4"/>
                <c:pt idx="0">
                  <c:v>2.4115755627009645E-2</c:v>
                </c:pt>
                <c:pt idx="1">
                  <c:v>9.6463022508038579E-2</c:v>
                </c:pt>
                <c:pt idx="2">
                  <c:v>5.9485530546623797E-2</c:v>
                </c:pt>
                <c:pt idx="3">
                  <c:v>0.819935691318328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F4-4BF7-AB9D-EAC4AC8DE6A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Procedencia internacional</c:v>
                </c:pt>
                <c:pt idx="1">
                  <c:v>Me es indiferente</c:v>
                </c:pt>
                <c:pt idx="2">
                  <c:v>Procedencia nacional</c:v>
                </c:pt>
                <c:pt idx="3">
                  <c:v>Procedencia nacional e internacional</c:v>
                </c:pt>
              </c:strCache>
            </c:strRef>
          </c:cat>
          <c:val>
            <c:numRef>
              <c:f>Hoja1!$C$2:$C$5</c:f>
              <c:numCache>
                <c:formatCode>###0.0%</c:formatCode>
                <c:ptCount val="4"/>
                <c:pt idx="0">
                  <c:v>1.264367816091954E-2</c:v>
                </c:pt>
                <c:pt idx="1">
                  <c:v>0.12758620689655173</c:v>
                </c:pt>
                <c:pt idx="2">
                  <c:v>0.12068965517241378</c:v>
                </c:pt>
                <c:pt idx="3">
                  <c:v>0.73678160919540236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F4-4BF7-AB9D-EAC4AC8DE6A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Procedencia internacional</c:v>
                </c:pt>
                <c:pt idx="1">
                  <c:v>Me es indiferente</c:v>
                </c:pt>
                <c:pt idx="2">
                  <c:v>Procedencia nacional</c:v>
                </c:pt>
                <c:pt idx="3">
                  <c:v>Procedencia nacional e internacional</c:v>
                </c:pt>
              </c:strCache>
            </c:strRef>
          </c:cat>
          <c:val>
            <c:numRef>
              <c:f>Hoja1!$D$2:$D$5</c:f>
              <c:numCache>
                <c:formatCode>###0.0%</c:formatCode>
                <c:ptCount val="4"/>
                <c:pt idx="0">
                  <c:v>2.0477815699658702E-2</c:v>
                </c:pt>
                <c:pt idx="1">
                  <c:v>0.12627986348122866</c:v>
                </c:pt>
                <c:pt idx="2">
                  <c:v>0.17747440273037543</c:v>
                </c:pt>
                <c:pt idx="3">
                  <c:v>0.67576791808873726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F4-4BF7-AB9D-EAC4AC8DE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5327360"/>
        <c:axId val="165381824"/>
      </c:barChart>
      <c:catAx>
        <c:axId val="165327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5381824"/>
        <c:crosses val="autoZero"/>
        <c:auto val="1"/>
        <c:lblAlgn val="ctr"/>
        <c:lblOffset val="100"/>
        <c:noMultiLvlLbl val="0"/>
      </c:catAx>
      <c:valAx>
        <c:axId val="165381824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5327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09036212290983"/>
          <c:y val="6.5161633744071482E-2"/>
          <c:w val="0.66767455339433768"/>
          <c:h val="0.86279074854762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Artistas reconocidos</c:v>
                </c:pt>
                <c:pt idx="1">
                  <c:v>Espectáculos reconocidos</c:v>
                </c:pt>
                <c:pt idx="2">
                  <c:v>Espectáculos y artistas reconocidos</c:v>
                </c:pt>
                <c:pt idx="3">
                  <c:v>Me es indiferente</c:v>
                </c:pt>
              </c:strCache>
            </c:strRef>
          </c:cat>
          <c:val>
            <c:numRef>
              <c:f>Hoja1!$B$2:$B$5</c:f>
              <c:numCache>
                <c:formatCode>###0.0%</c:formatCode>
                <c:ptCount val="4"/>
                <c:pt idx="0">
                  <c:v>1.4469453376205787E-2</c:v>
                </c:pt>
                <c:pt idx="1">
                  <c:v>7.8778135048231515E-2</c:v>
                </c:pt>
                <c:pt idx="2">
                  <c:v>0.31028938906752412</c:v>
                </c:pt>
                <c:pt idx="3">
                  <c:v>0.59324758842443726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FA-4BE0-A1B1-93CEDB3A4EF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Artistas reconocidos</c:v>
                </c:pt>
                <c:pt idx="1">
                  <c:v>Espectáculos reconocidos</c:v>
                </c:pt>
                <c:pt idx="2">
                  <c:v>Espectáculos y artistas reconocidos</c:v>
                </c:pt>
                <c:pt idx="3">
                  <c:v>Me es indiferente</c:v>
                </c:pt>
              </c:strCache>
            </c:strRef>
          </c:cat>
          <c:val>
            <c:numRef>
              <c:f>Hoja1!$C$2:$C$5</c:f>
              <c:numCache>
                <c:formatCode>###0.0%</c:formatCode>
                <c:ptCount val="4"/>
                <c:pt idx="0">
                  <c:v>3.2183908045977011E-2</c:v>
                </c:pt>
                <c:pt idx="1">
                  <c:v>9.3103448275862088E-2</c:v>
                </c:pt>
                <c:pt idx="2">
                  <c:v>0.35287356321839086</c:v>
                </c:pt>
                <c:pt idx="3">
                  <c:v>0.51954022988505744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FA-4BE0-A1B1-93CEDB3A4EF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Artistas reconocidos</c:v>
                </c:pt>
                <c:pt idx="1">
                  <c:v>Espectáculos reconocidos</c:v>
                </c:pt>
                <c:pt idx="2">
                  <c:v>Espectáculos y artistas reconocidos</c:v>
                </c:pt>
                <c:pt idx="3">
                  <c:v>Me es indiferente</c:v>
                </c:pt>
              </c:strCache>
            </c:strRef>
          </c:cat>
          <c:val>
            <c:numRef>
              <c:f>Hoja1!$D$2:$D$5</c:f>
              <c:numCache>
                <c:formatCode>###0.0%</c:formatCode>
                <c:ptCount val="4"/>
                <c:pt idx="0">
                  <c:v>3.0716723549488054E-2</c:v>
                </c:pt>
                <c:pt idx="1">
                  <c:v>0.13993174061433447</c:v>
                </c:pt>
                <c:pt idx="2">
                  <c:v>0.27986348122866894</c:v>
                </c:pt>
                <c:pt idx="3">
                  <c:v>0.53924914675767921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FA-4BE0-A1B1-93CEDB3A4E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5329920"/>
        <c:axId val="165383552"/>
      </c:barChart>
      <c:catAx>
        <c:axId val="165329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5383552"/>
        <c:crosses val="autoZero"/>
        <c:auto val="1"/>
        <c:lblAlgn val="ctr"/>
        <c:lblOffset val="100"/>
        <c:noMultiLvlLbl val="0"/>
      </c:catAx>
      <c:valAx>
        <c:axId val="165383552"/>
        <c:scaling>
          <c:orientation val="minMax"/>
          <c:max val="1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5329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33804342507632"/>
          <c:y val="0"/>
          <c:w val="0.69875997305467386"/>
          <c:h val="0.931583920064918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Fiel</c:v>
                </c:pt>
              </c:strCache>
            </c:strRef>
          </c:tx>
          <c:spPr>
            <a:solidFill>
              <a:srgbClr val="FD9C9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Ópera  </c:v>
                </c:pt>
                <c:pt idx="1">
                  <c:v>Otros</c:v>
                </c:pt>
                <c:pt idx="2">
                  <c:v>Lecturas dramatizadas</c:v>
                </c:pt>
                <c:pt idx="3">
                  <c:v>Obras de teatro formato zoom</c:v>
                </c:pt>
                <c:pt idx="4">
                  <c:v>Conciertos</c:v>
                </c:pt>
                <c:pt idx="5">
                  <c:v>Obras de teatro grabadas</c:v>
                </c:pt>
              </c:strCache>
            </c:strRef>
          </c:cat>
          <c:val>
            <c:numRef>
              <c:f>Hoja1!$B$2:$B$7</c:f>
              <c:numCache>
                <c:formatCode>###0.0%</c:formatCode>
                <c:ptCount val="6"/>
                <c:pt idx="0">
                  <c:v>0.319935691318328</c:v>
                </c:pt>
                <c:pt idx="1">
                  <c:v>0.30064308681672025</c:v>
                </c:pt>
                <c:pt idx="2">
                  <c:v>0.23311897106109325</c:v>
                </c:pt>
                <c:pt idx="3">
                  <c:v>0.37299035369774919</c:v>
                </c:pt>
                <c:pt idx="4">
                  <c:v>0.77170418006430863</c:v>
                </c:pt>
                <c:pt idx="5">
                  <c:v>0.77652733118971051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F4-4BF7-AB9D-EAC4AC8DE6A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Nuevo</c:v>
                </c:pt>
              </c:strCache>
            </c:strRef>
          </c:tx>
          <c:spPr>
            <a:solidFill>
              <a:srgbClr val="FD3E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Ópera  </c:v>
                </c:pt>
                <c:pt idx="1">
                  <c:v>Otros</c:v>
                </c:pt>
                <c:pt idx="2">
                  <c:v>Lecturas dramatizadas</c:v>
                </c:pt>
                <c:pt idx="3">
                  <c:v>Obras de teatro formato zoom</c:v>
                </c:pt>
                <c:pt idx="4">
                  <c:v>Conciertos</c:v>
                </c:pt>
                <c:pt idx="5">
                  <c:v>Obras de teatro grabadas</c:v>
                </c:pt>
              </c:strCache>
            </c:strRef>
          </c:cat>
          <c:val>
            <c:numRef>
              <c:f>Hoja1!$C$2:$C$7</c:f>
              <c:numCache>
                <c:formatCode>###0.0%</c:formatCode>
                <c:ptCount val="6"/>
                <c:pt idx="0">
                  <c:v>0.17011494252873566</c:v>
                </c:pt>
                <c:pt idx="1">
                  <c:v>0.21149425287356322</c:v>
                </c:pt>
                <c:pt idx="2">
                  <c:v>0.22068965517241382</c:v>
                </c:pt>
                <c:pt idx="3">
                  <c:v>0.43333333333333335</c:v>
                </c:pt>
                <c:pt idx="4">
                  <c:v>0.60114942528735638</c:v>
                </c:pt>
                <c:pt idx="5">
                  <c:v>0.76551724137931032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F4-4BF7-AB9D-EAC4AC8DE6A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Ocasional</c:v>
                </c:pt>
              </c:strCache>
            </c:strRef>
          </c:tx>
          <c:spPr>
            <a:solidFill>
              <a:srgbClr val="9A002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Ópera  </c:v>
                </c:pt>
                <c:pt idx="1">
                  <c:v>Otros</c:v>
                </c:pt>
                <c:pt idx="2">
                  <c:v>Lecturas dramatizadas</c:v>
                </c:pt>
                <c:pt idx="3">
                  <c:v>Obras de teatro formato zoom</c:v>
                </c:pt>
                <c:pt idx="4">
                  <c:v>Conciertos</c:v>
                </c:pt>
                <c:pt idx="5">
                  <c:v>Obras de teatro grabadas</c:v>
                </c:pt>
              </c:strCache>
            </c:strRef>
          </c:cat>
          <c:val>
            <c:numRef>
              <c:f>Hoja1!$D$2:$D$7</c:f>
              <c:numCache>
                <c:formatCode>###0.0%</c:formatCode>
                <c:ptCount val="6"/>
                <c:pt idx="0">
                  <c:v>0.17064846416382251</c:v>
                </c:pt>
                <c:pt idx="1">
                  <c:v>0.18088737201365188</c:v>
                </c:pt>
                <c:pt idx="2">
                  <c:v>0.20477815699658702</c:v>
                </c:pt>
                <c:pt idx="3">
                  <c:v>0.42662116040955633</c:v>
                </c:pt>
                <c:pt idx="4">
                  <c:v>0.54948805460750849</c:v>
                </c:pt>
                <c:pt idx="5">
                  <c:v>0.66894197952218415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F4-4BF7-AB9D-EAC4AC8DE6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165824000"/>
        <c:axId val="165380096"/>
      </c:barChart>
      <c:catAx>
        <c:axId val="165824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5380096"/>
        <c:crosses val="autoZero"/>
        <c:auto val="1"/>
        <c:lblAlgn val="ctr"/>
        <c:lblOffset val="100"/>
        <c:noMultiLvlLbl val="0"/>
      </c:catAx>
      <c:valAx>
        <c:axId val="165380096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6582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D2313A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96D-4BA2-AB29-6990BBE0D1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Fox Play</c:v>
                </c:pt>
                <c:pt idx="1">
                  <c:v>HBO Go</c:v>
                </c:pt>
                <c:pt idx="2">
                  <c:v>Otra</c:v>
                </c:pt>
                <c:pt idx="3">
                  <c:v>Amazon Prime</c:v>
                </c:pt>
                <c:pt idx="4">
                  <c:v>Spotify</c:v>
                </c:pt>
                <c:pt idx="5">
                  <c:v>You Tube</c:v>
                </c:pt>
                <c:pt idx="6">
                  <c:v>Netflix</c:v>
                </c:pt>
              </c:strCache>
            </c:strRef>
          </c:cat>
          <c:val>
            <c:numRef>
              <c:f>Hoja1!$B$2:$B$8</c:f>
              <c:numCache>
                <c:formatCode>0.0%</c:formatCode>
                <c:ptCount val="7"/>
                <c:pt idx="0">
                  <c:v>2.0309050772626933E-2</c:v>
                </c:pt>
                <c:pt idx="1">
                  <c:v>0.11258278145695365</c:v>
                </c:pt>
                <c:pt idx="2">
                  <c:v>0.21766004415011037</c:v>
                </c:pt>
                <c:pt idx="3">
                  <c:v>0.30463576158940397</c:v>
                </c:pt>
                <c:pt idx="4">
                  <c:v>0.52494481236203094</c:v>
                </c:pt>
                <c:pt idx="5">
                  <c:v>0.78189845474613684</c:v>
                </c:pt>
                <c:pt idx="6">
                  <c:v>0.86445916114790289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D-4BA2-AB29-6990BBE0D10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4700544"/>
        <c:axId val="67004096"/>
      </c:barChart>
      <c:catAx>
        <c:axId val="134700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40404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67004096"/>
        <c:crosses val="autoZero"/>
        <c:auto val="1"/>
        <c:lblAlgn val="ctr"/>
        <c:lblOffset val="100"/>
        <c:noMultiLvlLbl val="0"/>
      </c:catAx>
      <c:valAx>
        <c:axId val="67004096"/>
        <c:scaling>
          <c:orientation val="minMax"/>
        </c:scaling>
        <c:delete val="0"/>
        <c:axPos val="b"/>
        <c:numFmt formatCode="0%" sourceLinked="0"/>
        <c:majorTickMark val="none"/>
        <c:minorTickMark val="none"/>
        <c:tickLblPos val="nextTo"/>
        <c:spPr>
          <a:noFill/>
          <a:ln>
            <a:solidFill>
              <a:srgbClr val="40404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ES"/>
          </a:p>
        </c:txPr>
        <c:crossAx val="13470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0.59776</cdr:x>
      <cdr:y>0.24959</cdr:y>
    </cdr:from>
    <cdr:to>
      <cdr:x>0.73431</cdr:x>
      <cdr:y>0.24959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C7C31650-5BD4-420E-9B33-125E6569034F}"/>
            </a:ext>
          </a:extLst>
        </cdr:cNvPr>
        <cdr:cNvCxnSpPr/>
      </cdr:nvCxnSpPr>
      <cdr:spPr>
        <a:xfrm xmlns:a="http://schemas.openxmlformats.org/drawingml/2006/main">
          <a:off x="3796416" y="1128743"/>
          <a:ext cx="867266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0.78849</cdr:x>
      <cdr:y>0.16428</cdr:y>
    </cdr:from>
    <cdr:to>
      <cdr:x>1</cdr:x>
      <cdr:y>0.20983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1E356AA6-0E23-4924-A92E-14109CCEDBB8}"/>
            </a:ext>
          </a:extLst>
        </cdr:cNvPr>
        <cdr:cNvSpPr txBox="1"/>
      </cdr:nvSpPr>
      <cdr:spPr>
        <a:xfrm xmlns:a="http://schemas.openxmlformats.org/drawingml/2006/main">
          <a:off x="7151763" y="724923"/>
          <a:ext cx="1693292" cy="2009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CL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9439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7155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6143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0263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8538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0249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201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6448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420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5368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5368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6181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374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292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1563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3453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2855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1815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639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6117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0670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735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7967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27673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54427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2704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110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50929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79482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325CD-DAE8-419A-8FE4-9028C198A9EA}" type="slidenum">
              <a:rPr lang="es-ES" smtClean="0">
                <a:solidFill>
                  <a:prstClr val="black"/>
                </a:solidFill>
              </a:rPr>
              <a:pPr/>
              <a:t>76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723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325CD-DAE8-419A-8FE4-9028C198A9EA}" type="slidenum">
              <a:rPr lang="es-ES" smtClean="0">
                <a:solidFill>
                  <a:prstClr val="black"/>
                </a:solidFill>
              </a:rPr>
              <a:pPr/>
              <a:t>77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2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325CD-DAE8-419A-8FE4-9028C198A9EA}" type="slidenum">
              <a:rPr lang="es-ES" smtClean="0">
                <a:solidFill>
                  <a:prstClr val="black"/>
                </a:solidFill>
              </a:rPr>
              <a:pPr/>
              <a:t>78</a:t>
            </a:fld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597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592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4353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4353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228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688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506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685800"/>
            <a:ext cx="54133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7521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userDrawn="1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0"/>
            <a:ext cx="9612313" cy="85407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 descr="descarga (1)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55" b="30555"/>
          <a:stretch/>
        </p:blipFill>
        <p:spPr>
          <a:xfrm>
            <a:off x="8603551" y="0"/>
            <a:ext cx="2196211" cy="85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774589" y="1748459"/>
            <a:ext cx="5817856" cy="286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944404" y="-1033042"/>
            <a:ext cx="5817856" cy="843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539988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689919" y="6338694"/>
            <a:ext cx="341992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7739830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1_Diapositiva de títu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09982" y="2124507"/>
            <a:ext cx="9179799" cy="1465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619965" y="3875405"/>
            <a:ext cx="7559834" cy="174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539988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689919" y="6338694"/>
            <a:ext cx="341992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739830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985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userDrawn="1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0"/>
            <a:ext cx="9612313" cy="854076"/>
          </a:xfrm>
          <a:prstGeom prst="rect">
            <a:avLst/>
          </a:prstGeom>
          <a:solidFill>
            <a:srgbClr val="E238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Imagen 1" descr="descarga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287" b="32014"/>
          <a:stretch/>
        </p:blipFill>
        <p:spPr>
          <a:xfrm>
            <a:off x="8592818" y="0"/>
            <a:ext cx="2206945" cy="85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539988" y="273875"/>
            <a:ext cx="9719787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37486" y="1591006"/>
            <a:ext cx="5649252" cy="45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466734" y="1591006"/>
            <a:ext cx="5651126" cy="45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539988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689919" y="6338694"/>
            <a:ext cx="341992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7739830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539988" y="273875"/>
            <a:ext cx="9719787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539988" y="1530849"/>
            <a:ext cx="4771771" cy="63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539988" y="2168834"/>
            <a:ext cx="4771771" cy="394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5486130" y="1530849"/>
            <a:ext cx="4773645" cy="63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5486130" y="2168834"/>
            <a:ext cx="4773645" cy="3940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539988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689919" y="6338694"/>
            <a:ext cx="341992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7739830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539988" y="273875"/>
            <a:ext cx="9719787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539988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689919" y="6338694"/>
            <a:ext cx="341992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7739830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539988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689919" y="6338694"/>
            <a:ext cx="341992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7739830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539989" y="272292"/>
            <a:ext cx="3553048" cy="115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222407" y="272292"/>
            <a:ext cx="6037368" cy="583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539989" y="1431114"/>
            <a:ext cx="3553048" cy="467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539988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689919" y="6338694"/>
            <a:ext cx="341992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7739830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2116829" y="4787265"/>
            <a:ext cx="6479858" cy="5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2116829" y="611073"/>
            <a:ext cx="6479858" cy="410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2116829" y="5352429"/>
            <a:ext cx="6479858" cy="80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539988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689919" y="6338694"/>
            <a:ext cx="341992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7739830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539988" y="273875"/>
            <a:ext cx="9719787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143186" y="-1007443"/>
            <a:ext cx="4513391" cy="9719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539988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689919" y="6338694"/>
            <a:ext cx="341992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7739830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539988" y="273875"/>
            <a:ext cx="9719787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539988" y="1595755"/>
            <a:ext cx="9719787" cy="4513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539988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689919" y="6338694"/>
            <a:ext cx="341992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7739830" y="6338694"/>
            <a:ext cx="2519945" cy="364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9.xml"/><Relationship Id="rId4" Type="http://schemas.openxmlformats.org/officeDocument/2006/relationships/chart" Target="../charts/char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6.xml"/><Relationship Id="rId2" Type="http://schemas.openxmlformats.org/officeDocument/2006/relationships/chart" Target="../charts/chart6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3.xml"/><Relationship Id="rId4" Type="http://schemas.openxmlformats.org/officeDocument/2006/relationships/chart" Target="../charts/chart7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hris-montgomery-smgTvepind4-unsplas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8" t="13436" r="-1" b="20936"/>
          <a:stretch/>
        </p:blipFill>
        <p:spPr>
          <a:xfrm>
            <a:off x="0" y="0"/>
            <a:ext cx="5402490" cy="4307013"/>
          </a:xfrm>
          <a:prstGeom prst="rect">
            <a:avLst/>
          </a:prstGeom>
        </p:spPr>
      </p:pic>
      <p:pic>
        <p:nvPicPr>
          <p:cNvPr id="4" name="Imagen 3" descr="markus-spiske-tWT0MyIEnKs-unsplash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0" r="52464"/>
          <a:stretch/>
        </p:blipFill>
        <p:spPr>
          <a:xfrm>
            <a:off x="5391150" y="0"/>
            <a:ext cx="5408613" cy="429755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10799763" cy="5136654"/>
          </a:xfrm>
          <a:prstGeom prst="rect">
            <a:avLst/>
          </a:prstGeom>
          <a:solidFill>
            <a:srgbClr val="FD3E4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Google Shape;95;p14" descr="logo-ekhos-trans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7935" y="5779477"/>
            <a:ext cx="1400695" cy="4940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11158384" y="-32883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10" name="Rectángulo 9"/>
          <p:cNvSpPr/>
          <p:nvPr/>
        </p:nvSpPr>
        <p:spPr>
          <a:xfrm>
            <a:off x="8958459" y="4274874"/>
            <a:ext cx="1841304" cy="854076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Google Shape;98;p14"/>
          <p:cNvSpPr txBox="1"/>
          <p:nvPr/>
        </p:nvSpPr>
        <p:spPr>
          <a:xfrm>
            <a:off x="723486" y="2877254"/>
            <a:ext cx="8747255" cy="216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ESTUDIO DE PÚBLICOS Y AUDIENCIAS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POST COVID-19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Imagen 10" descr="descarg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9" y="2475011"/>
            <a:ext cx="1841304" cy="184130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14C0171-EB0B-ED4F-99A6-64160E9DD7A0}"/>
              </a:ext>
            </a:extLst>
          </p:cNvPr>
          <p:cNvSpPr/>
          <p:nvPr/>
        </p:nvSpPr>
        <p:spPr>
          <a:xfrm>
            <a:off x="9207935" y="5315501"/>
            <a:ext cx="13451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100" i="1" dirty="0">
                <a:solidFill>
                  <a:srgbClr val="696868"/>
                </a:solidFill>
                <a:latin typeface="Calibri"/>
                <a:ea typeface="Calibri"/>
                <a:cs typeface="Calibri"/>
                <a:sym typeface="Calibri"/>
              </a:rPr>
              <a:t>Septiembre 2020</a:t>
            </a:r>
            <a:endParaRPr lang="es-CL" sz="11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827824" y="102762"/>
            <a:ext cx="54454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EMOCIONES Y CUARENTENA </a:t>
            </a:r>
            <a:endParaRPr sz="24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207870" y="926700"/>
            <a:ext cx="10350593" cy="4958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Considerando las siguientes escalas, donde 1 y 10 significa la posición más cercana a los pares de emociones contrarias, indique su posición de acuerdo a  qué sensación o emoción describe mejor cómo se siente respecto a la pandemia del Covid-19 y sus efectos </a:t>
            </a:r>
            <a:endParaRPr lang="es-C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5A0222-7006-405D-AF7B-226029837A17}"/>
              </a:ext>
            </a:extLst>
          </p:cNvPr>
          <p:cNvSpPr/>
          <p:nvPr/>
        </p:nvSpPr>
        <p:spPr>
          <a:xfrm>
            <a:off x="181428" y="2933002"/>
            <a:ext cx="967305" cy="203428"/>
          </a:xfrm>
          <a:prstGeom prst="rect">
            <a:avLst/>
          </a:prstGeom>
          <a:solidFill>
            <a:srgbClr val="D231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bg1"/>
                </a:solidFill>
              </a:rPr>
              <a:t>TRISTEZA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93AA489-CA21-49BA-BC2E-2756A3D7E182}"/>
              </a:ext>
            </a:extLst>
          </p:cNvPr>
          <p:cNvSpPr/>
          <p:nvPr/>
        </p:nvSpPr>
        <p:spPr>
          <a:xfrm>
            <a:off x="9155946" y="2919300"/>
            <a:ext cx="940862" cy="230832"/>
          </a:xfrm>
          <a:prstGeom prst="rect">
            <a:avLst/>
          </a:prstGeom>
          <a:solidFill>
            <a:srgbClr val="D231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bg1"/>
                </a:solidFill>
              </a:rPr>
              <a:t>ALEGRÍA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61D08D-8F7C-4026-B60E-3D75B4572320}"/>
              </a:ext>
            </a:extLst>
          </p:cNvPr>
          <p:cNvSpPr/>
          <p:nvPr/>
        </p:nvSpPr>
        <p:spPr>
          <a:xfrm>
            <a:off x="142648" y="6505860"/>
            <a:ext cx="1441903" cy="261626"/>
          </a:xfrm>
          <a:prstGeom prst="rect">
            <a:avLst/>
          </a:prstGeom>
          <a:solidFill>
            <a:srgbClr val="FD9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tx1"/>
                </a:solidFill>
              </a:rPr>
              <a:t>DESESPERANZA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FCA8D4A-1D83-4E1B-9A25-73B1B0815096}"/>
              </a:ext>
            </a:extLst>
          </p:cNvPr>
          <p:cNvSpPr/>
          <p:nvPr/>
        </p:nvSpPr>
        <p:spPr>
          <a:xfrm>
            <a:off x="207870" y="4707648"/>
            <a:ext cx="940863" cy="230832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bg1"/>
                </a:solidFill>
              </a:rPr>
              <a:t>TEMOR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DFA78E0-0FC7-428C-B393-C3C80431AB2D}"/>
              </a:ext>
            </a:extLst>
          </p:cNvPr>
          <p:cNvSpPr/>
          <p:nvPr/>
        </p:nvSpPr>
        <p:spPr>
          <a:xfrm>
            <a:off x="9161137" y="6358994"/>
            <a:ext cx="1093108" cy="261625"/>
          </a:xfrm>
          <a:prstGeom prst="rect">
            <a:avLst/>
          </a:prstGeom>
          <a:solidFill>
            <a:srgbClr val="FD9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tx1"/>
                </a:solidFill>
              </a:rPr>
              <a:t>ESPERANZA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CBE72AD-8C34-49B9-AE2C-6EB88B2F8272}"/>
              </a:ext>
            </a:extLst>
          </p:cNvPr>
          <p:cNvSpPr/>
          <p:nvPr/>
        </p:nvSpPr>
        <p:spPr>
          <a:xfrm>
            <a:off x="9155946" y="4714868"/>
            <a:ext cx="1074253" cy="230832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bg1"/>
                </a:solidFill>
              </a:rPr>
              <a:t>SEGURIDAD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7CECFA2-1508-4AC0-BF7B-3EC9355A5D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6989060"/>
              </p:ext>
            </p:extLst>
          </p:nvPr>
        </p:nvGraphicFramePr>
        <p:xfrm>
          <a:off x="967305" y="1562004"/>
          <a:ext cx="7988157" cy="1759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C490F51-9AC0-4AC9-956F-81D0BBE2F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1080376"/>
              </p:ext>
            </p:extLst>
          </p:nvPr>
        </p:nvGraphicFramePr>
        <p:xfrm>
          <a:off x="1092073" y="3379311"/>
          <a:ext cx="7988157" cy="1759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88B95A08-0B64-4F73-BAC3-BE4C9EDBB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7668206"/>
              </p:ext>
            </p:extLst>
          </p:nvPr>
        </p:nvGraphicFramePr>
        <p:xfrm>
          <a:off x="1092072" y="5008062"/>
          <a:ext cx="7988157" cy="1759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D09B47BA-717C-4B74-8E65-1157F53661AB}"/>
              </a:ext>
            </a:extLst>
          </p:cNvPr>
          <p:cNvSpPr txBox="1"/>
          <p:nvPr/>
        </p:nvSpPr>
        <p:spPr>
          <a:xfrm>
            <a:off x="10182575" y="6538019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n=2.205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FCA26A-FD8D-454C-AA84-2DBA8EAC82EE}"/>
              </a:ext>
            </a:extLst>
          </p:cNvPr>
          <p:cNvSpPr txBox="1"/>
          <p:nvPr/>
        </p:nvSpPr>
        <p:spPr>
          <a:xfrm>
            <a:off x="10139341" y="4961096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n=2.216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A92AA0D-387D-40CD-BD4E-31F495F2AC96}"/>
              </a:ext>
            </a:extLst>
          </p:cNvPr>
          <p:cNvSpPr txBox="1"/>
          <p:nvPr/>
        </p:nvSpPr>
        <p:spPr>
          <a:xfrm>
            <a:off x="10098279" y="3179120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n=2.200</a:t>
            </a:r>
          </a:p>
        </p:txBody>
      </p:sp>
    </p:spTree>
    <p:extLst>
      <p:ext uri="{BB962C8B-B14F-4D97-AF65-F5344CB8AC3E}">
        <p14:creationId xmlns:p14="http://schemas.microsoft.com/office/powerpoint/2010/main" val="294473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827824" y="102761"/>
            <a:ext cx="5445447" cy="555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EMOCIONES Y CUARENTENA 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31353" y="1137081"/>
            <a:ext cx="7781202" cy="7082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Considerando las siguientes escalas, donde 1 y 10 significa la posición más cercana a los pares de emociones contrarias, indique su posición de acuerdo a  qué sensación o emoción describe mejor cómo se siente respecto a la pandemia del Covid-19 y sus efectos </a:t>
            </a:r>
            <a:endParaRPr lang="es-C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5A0222-7006-405D-AF7B-226029837A17}"/>
              </a:ext>
            </a:extLst>
          </p:cNvPr>
          <p:cNvSpPr/>
          <p:nvPr/>
        </p:nvSpPr>
        <p:spPr>
          <a:xfrm>
            <a:off x="1103336" y="2748003"/>
            <a:ext cx="2111201" cy="671471"/>
          </a:xfrm>
          <a:prstGeom prst="rect">
            <a:avLst/>
          </a:prstGeom>
          <a:solidFill>
            <a:srgbClr val="D231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5" dirty="0">
                <a:solidFill>
                  <a:schemeClr val="bg1"/>
                </a:solidFill>
              </a:rPr>
              <a:t>TRISTEZA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93AA489-CA21-49BA-BC2E-2756A3D7E182}"/>
              </a:ext>
            </a:extLst>
          </p:cNvPr>
          <p:cNvSpPr/>
          <p:nvPr/>
        </p:nvSpPr>
        <p:spPr>
          <a:xfrm>
            <a:off x="6501356" y="2748003"/>
            <a:ext cx="2111201" cy="671471"/>
          </a:xfrm>
          <a:prstGeom prst="rect">
            <a:avLst/>
          </a:prstGeom>
          <a:solidFill>
            <a:srgbClr val="D231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5" dirty="0">
                <a:solidFill>
                  <a:schemeClr val="bg1"/>
                </a:solidFill>
              </a:rPr>
              <a:t>ALEGRÍA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61D08D-8F7C-4026-B60E-3D75B4572320}"/>
              </a:ext>
            </a:extLst>
          </p:cNvPr>
          <p:cNvSpPr/>
          <p:nvPr/>
        </p:nvSpPr>
        <p:spPr>
          <a:xfrm>
            <a:off x="1103335" y="5224776"/>
            <a:ext cx="2111201" cy="671471"/>
          </a:xfrm>
          <a:prstGeom prst="rect">
            <a:avLst/>
          </a:prstGeom>
          <a:solidFill>
            <a:srgbClr val="FD9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5" dirty="0">
                <a:solidFill>
                  <a:srgbClr val="404040"/>
                </a:solidFill>
              </a:rPr>
              <a:t>DESESPERANZA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FCA8D4A-1D83-4E1B-9A25-73B1B0815096}"/>
              </a:ext>
            </a:extLst>
          </p:cNvPr>
          <p:cNvSpPr/>
          <p:nvPr/>
        </p:nvSpPr>
        <p:spPr>
          <a:xfrm>
            <a:off x="1103334" y="3935196"/>
            <a:ext cx="2111201" cy="67147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5" dirty="0">
                <a:solidFill>
                  <a:schemeClr val="bg1"/>
                </a:solidFill>
              </a:rPr>
              <a:t>TEMOR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DFA78E0-0FC7-428C-B393-C3C80431AB2D}"/>
              </a:ext>
            </a:extLst>
          </p:cNvPr>
          <p:cNvSpPr/>
          <p:nvPr/>
        </p:nvSpPr>
        <p:spPr>
          <a:xfrm>
            <a:off x="6501354" y="5224776"/>
            <a:ext cx="2111201" cy="671471"/>
          </a:xfrm>
          <a:prstGeom prst="rect">
            <a:avLst/>
          </a:prstGeom>
          <a:solidFill>
            <a:srgbClr val="FD9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5" dirty="0">
                <a:solidFill>
                  <a:srgbClr val="404040"/>
                </a:solidFill>
              </a:rPr>
              <a:t>ESPERANZA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CBE72AD-8C34-49B9-AE2C-6EB88B2F8272}"/>
              </a:ext>
            </a:extLst>
          </p:cNvPr>
          <p:cNvSpPr/>
          <p:nvPr/>
        </p:nvSpPr>
        <p:spPr>
          <a:xfrm>
            <a:off x="6501355" y="3935196"/>
            <a:ext cx="2111201" cy="67147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5" dirty="0">
                <a:solidFill>
                  <a:schemeClr val="bg1"/>
                </a:solidFill>
              </a:rPr>
              <a:t>SEGURIDAD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8A7CA21-353B-498D-9791-4BF1CCD5ED00}"/>
              </a:ext>
            </a:extLst>
          </p:cNvPr>
          <p:cNvSpPr txBox="1"/>
          <p:nvPr/>
        </p:nvSpPr>
        <p:spPr>
          <a:xfrm>
            <a:off x="4229093" y="2064470"/>
            <a:ext cx="121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4D602A9-AE44-461A-B4F8-8B9C4F5ADA7C}"/>
              </a:ext>
            </a:extLst>
          </p:cNvPr>
          <p:cNvSpPr txBox="1"/>
          <p:nvPr/>
        </p:nvSpPr>
        <p:spPr>
          <a:xfrm>
            <a:off x="4251728" y="2830420"/>
            <a:ext cx="1170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4,5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47433A6-A180-4622-BCB2-E16BB17E3E5C}"/>
              </a:ext>
            </a:extLst>
          </p:cNvPr>
          <p:cNvSpPr txBox="1"/>
          <p:nvPr/>
        </p:nvSpPr>
        <p:spPr>
          <a:xfrm>
            <a:off x="4310720" y="3996931"/>
            <a:ext cx="1170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4,6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572FF7A-8EDC-4631-B340-1A9A7A6CAE4D}"/>
              </a:ext>
            </a:extLst>
          </p:cNvPr>
          <p:cNvSpPr txBox="1"/>
          <p:nvPr/>
        </p:nvSpPr>
        <p:spPr>
          <a:xfrm>
            <a:off x="4551467" y="5362232"/>
            <a:ext cx="121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5,3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4610460" y="4417306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n=2.216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2D9D0-9F98-43AB-A249-B3F254079CD6}"/>
              </a:ext>
            </a:extLst>
          </p:cNvPr>
          <p:cNvSpPr txBox="1"/>
          <p:nvPr/>
        </p:nvSpPr>
        <p:spPr>
          <a:xfrm>
            <a:off x="4551467" y="3267482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n=2.200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B0E7279-C4D8-404B-BA69-BDDEFC52814C}"/>
              </a:ext>
            </a:extLst>
          </p:cNvPr>
          <p:cNvSpPr txBox="1"/>
          <p:nvPr/>
        </p:nvSpPr>
        <p:spPr>
          <a:xfrm>
            <a:off x="4870298" y="578260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n=2.205</a:t>
            </a:r>
          </a:p>
        </p:txBody>
      </p:sp>
    </p:spTree>
    <p:extLst>
      <p:ext uri="{BB962C8B-B14F-4D97-AF65-F5344CB8AC3E}">
        <p14:creationId xmlns:p14="http://schemas.microsoft.com/office/powerpoint/2010/main" val="3932008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4"/>
          <p:cNvSpPr txBox="1"/>
          <p:nvPr/>
        </p:nvSpPr>
        <p:spPr>
          <a:xfrm>
            <a:off x="860425" y="145048"/>
            <a:ext cx="6501909" cy="55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TIEMPO DEDICADO A ACTIVIDADES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1" y="928344"/>
            <a:ext cx="7865622" cy="65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s-ES" sz="11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Considerando la siguiente lista de actividades. Por favor, indique cuántas horas a la semana le dedica a cada una de estas  de acuerdo con sus intereses y/o posibilidades durante el periodo de pandemia-cuarentena</a:t>
            </a:r>
          </a:p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s-ES" sz="11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(Medias)</a:t>
            </a:r>
            <a:endParaRPr lang="es-CL" sz="1050" i="1" dirty="0">
              <a:solidFill>
                <a:srgbClr val="40404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024865" y="6385150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n=2.262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4FAE0D9-4004-4DA9-8170-3418DC592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5125871"/>
              </p:ext>
            </p:extLst>
          </p:nvPr>
        </p:nvGraphicFramePr>
        <p:xfrm>
          <a:off x="1037585" y="1585255"/>
          <a:ext cx="7987280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2D0E37E7-1FF3-412C-8D34-B5EA31C18842}"/>
              </a:ext>
            </a:extLst>
          </p:cNvPr>
          <p:cNvSpPr/>
          <p:nvPr/>
        </p:nvSpPr>
        <p:spPr>
          <a:xfrm>
            <a:off x="1037586" y="4176074"/>
            <a:ext cx="7691636" cy="414780"/>
          </a:xfrm>
          <a:prstGeom prst="rect">
            <a:avLst/>
          </a:prstGeom>
          <a:noFill/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0496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4"/>
          <p:cNvSpPr txBox="1"/>
          <p:nvPr/>
        </p:nvSpPr>
        <p:spPr>
          <a:xfrm>
            <a:off x="860425" y="145048"/>
            <a:ext cx="6501909" cy="55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TIEMPO DEDICADO A ACTIVIDADES</a:t>
            </a:r>
          </a:p>
          <a:p>
            <a:pPr lvl="0"/>
            <a:r>
              <a:rPr lang="es-CL" sz="1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Cruce por Generación </a:t>
            </a:r>
            <a:endParaRPr sz="18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1" y="928344"/>
            <a:ext cx="7865622" cy="65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s-ES" sz="11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Considerando la siguiente lista de actividades. Por favor, indique cuántas horas a la semana le dedica a cada una de estas  de acuerdo con sus intereses y/o posibilidades durante el periodo de pandemia-cuarentena</a:t>
            </a:r>
          </a:p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s-ES" sz="11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(Medias)</a:t>
            </a:r>
            <a:endParaRPr lang="es-CL" sz="1050" i="1" dirty="0">
              <a:solidFill>
                <a:srgbClr val="40404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916425" y="6186488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n=2.262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498834E-5010-4D9F-AC15-877F8876E7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800616"/>
              </p:ext>
            </p:extLst>
          </p:nvPr>
        </p:nvGraphicFramePr>
        <p:xfrm>
          <a:off x="860425" y="1585254"/>
          <a:ext cx="8640763" cy="4601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A31A37F-896F-A849-9D56-BFF7FD9A2FA7}"/>
              </a:ext>
            </a:extLst>
          </p:cNvPr>
          <p:cNvSpPr txBox="1"/>
          <p:nvPr/>
        </p:nvSpPr>
        <p:spPr>
          <a:xfrm>
            <a:off x="1020764" y="6338960"/>
            <a:ext cx="7594600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366713" lvl="0" indent="-366713">
              <a:spcBef>
                <a:spcPts val="300"/>
              </a:spcBef>
              <a:spcAft>
                <a:spcPts val="300"/>
              </a:spcAft>
              <a:buSzPts val="1100"/>
            </a:pPr>
            <a:r>
              <a:rPr lang="es-ES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Nota: </a:t>
            </a:r>
            <a:r>
              <a:rPr lang="es-ES" sz="9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Las respuestas corresponden a las personas que señalaron “Sí” y entregan su edad. Son clasificados en una generación: </a:t>
            </a:r>
            <a:r>
              <a:rPr lang="es-CL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Baby Boomer (1946-1964) / Generación X (1965-1980) / Millennials (1981-1995) / Generación Z (1995-2009).</a:t>
            </a:r>
            <a:endParaRPr lang="es-CL" sz="9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42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827824" y="102762"/>
            <a:ext cx="5445447" cy="67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USO PLATAFORMAS 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7528232" cy="7852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¿Cuál o cuáles plataforma (s) utiliza usted para visualizar o escuchar contenido en línea (Series, películas, documentales, música)? 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(MULTIRESPUESTA)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7215029" y="6442632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0188E8-5A2A-4E12-9DF5-AAB8A04B2D75}"/>
              </a:ext>
            </a:extLst>
          </p:cNvPr>
          <p:cNvSpPr txBox="1"/>
          <p:nvPr/>
        </p:nvSpPr>
        <p:spPr>
          <a:xfrm>
            <a:off x="7049300" y="3435840"/>
            <a:ext cx="1533832" cy="763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ctr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050" b="1" dirty="0">
                <a:effectLst/>
              </a:rPr>
              <a:t>Media Menciones:</a:t>
            </a:r>
            <a:r>
              <a:rPr lang="es-ES" sz="1050" b="1" dirty="0">
                <a:solidFill>
                  <a:srgbClr val="FD3E47"/>
                </a:solidFill>
                <a:effectLst/>
              </a:rPr>
              <a:t> </a:t>
            </a:r>
            <a:r>
              <a:rPr lang="es-ES" sz="1800" b="1" dirty="0">
                <a:solidFill>
                  <a:srgbClr val="FD3E47"/>
                </a:solidFill>
                <a:effectLst/>
              </a:rPr>
              <a:t>2,8</a:t>
            </a:r>
            <a:r>
              <a:rPr lang="es-ES" sz="1800" b="1" dirty="0">
                <a:effectLst/>
              </a:rPr>
              <a:t> </a:t>
            </a:r>
            <a:r>
              <a:rPr lang="es-ES" sz="1050" i="0" dirty="0">
                <a:effectLst/>
              </a:rPr>
              <a:t>menciones por persona </a:t>
            </a:r>
            <a:endParaRPr lang="es-CL" sz="1050" i="0" dirty="0">
              <a:effectLst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FC59951-4E7E-424C-B2BA-2053103BB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875878"/>
              </p:ext>
            </p:extLst>
          </p:nvPr>
        </p:nvGraphicFramePr>
        <p:xfrm>
          <a:off x="863600" y="1595735"/>
          <a:ext cx="7740650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67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827824" y="72390"/>
            <a:ext cx="5445447" cy="63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USO PLATAFORMAS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7740650" cy="7852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¿Cuál o cuáles plataforma (s) utiliza usted para visualizar o escuchar contenido en línea (Series, películas, documentales, música)? – Detalle alternativa </a:t>
            </a:r>
            <a:r>
              <a:rPr lang="es-ES" b="1" dirty="0">
                <a:effectLst/>
              </a:rPr>
              <a:t>Otros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 </a:t>
            </a:r>
            <a:endParaRPr lang="es-CL" dirty="0">
              <a:effectLst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0188E8-5A2A-4E12-9DF5-AAB8A04B2D75}"/>
              </a:ext>
            </a:extLst>
          </p:cNvPr>
          <p:cNvSpPr txBox="1"/>
          <p:nvPr/>
        </p:nvSpPr>
        <p:spPr>
          <a:xfrm>
            <a:off x="2492915" y="1442302"/>
            <a:ext cx="2906966" cy="6418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050" b="1" dirty="0">
                <a:effectLst/>
              </a:rPr>
              <a:t>Media Menciones: 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800" b="1" dirty="0">
                <a:solidFill>
                  <a:srgbClr val="FD3E47"/>
                </a:solidFill>
              </a:rPr>
              <a:t>1,3</a:t>
            </a:r>
            <a:r>
              <a:rPr lang="es-ES" sz="1050" b="1" dirty="0">
                <a:effectLst/>
              </a:rPr>
              <a:t> </a:t>
            </a:r>
            <a:r>
              <a:rPr lang="es-ES" sz="1050" i="0" dirty="0"/>
              <a:t>m</a:t>
            </a:r>
            <a:r>
              <a:rPr lang="es-ES" sz="1050" i="0" dirty="0">
                <a:effectLst/>
              </a:rPr>
              <a:t>enciones por persona </a:t>
            </a:r>
            <a:endParaRPr lang="es-CL" sz="1050" i="0" dirty="0">
              <a:effectLst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C005D61-2148-43AB-BF07-F6999DDCBE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5735315"/>
              </p:ext>
            </p:extLst>
          </p:nvPr>
        </p:nvGraphicFramePr>
        <p:xfrm>
          <a:off x="827823" y="1909858"/>
          <a:ext cx="5912190" cy="4321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A18EB1A-7257-499F-ADF6-3376F0379A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753157"/>
              </p:ext>
            </p:extLst>
          </p:nvPr>
        </p:nvGraphicFramePr>
        <p:xfrm>
          <a:off x="5728142" y="1332392"/>
          <a:ext cx="3421625" cy="3783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BEB2A1D3-AEF7-4C3E-B506-5A49156A2DE7}"/>
              </a:ext>
            </a:extLst>
          </p:cNvPr>
          <p:cNvCxnSpPr>
            <a:cxnSpLocks/>
          </p:cNvCxnSpPr>
          <p:nvPr/>
        </p:nvCxnSpPr>
        <p:spPr>
          <a:xfrm>
            <a:off x="6098261" y="2333743"/>
            <a:ext cx="420525" cy="0"/>
          </a:xfrm>
          <a:prstGeom prst="straightConnector1">
            <a:avLst/>
          </a:prstGeom>
          <a:ln w="12700">
            <a:solidFill>
              <a:srgbClr val="FD9C9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C9C7DED-DD3E-4611-A354-E6CA51888C59}"/>
              </a:ext>
            </a:extLst>
          </p:cNvPr>
          <p:cNvCxnSpPr/>
          <p:nvPr/>
        </p:nvCxnSpPr>
        <p:spPr>
          <a:xfrm>
            <a:off x="4747609" y="2875175"/>
            <a:ext cx="810706" cy="0"/>
          </a:xfrm>
          <a:prstGeom prst="line">
            <a:avLst/>
          </a:prstGeom>
          <a:ln w="12700">
            <a:solidFill>
              <a:srgbClr val="FC303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93708CAA-C61A-4E2C-988D-2E7F2DAE1D0B}"/>
              </a:ext>
            </a:extLst>
          </p:cNvPr>
          <p:cNvCxnSpPr>
            <a:cxnSpLocks/>
          </p:cNvCxnSpPr>
          <p:nvPr/>
        </p:nvCxnSpPr>
        <p:spPr>
          <a:xfrm>
            <a:off x="5558315" y="2875175"/>
            <a:ext cx="81402" cy="1005172"/>
          </a:xfrm>
          <a:prstGeom prst="line">
            <a:avLst/>
          </a:prstGeom>
          <a:ln w="12700">
            <a:solidFill>
              <a:srgbClr val="FC303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936F09E9-EC0D-45F3-AFFD-F28BC5464354}"/>
              </a:ext>
            </a:extLst>
          </p:cNvPr>
          <p:cNvCxnSpPr>
            <a:cxnSpLocks/>
          </p:cNvCxnSpPr>
          <p:nvPr/>
        </p:nvCxnSpPr>
        <p:spPr>
          <a:xfrm>
            <a:off x="5639717" y="3880347"/>
            <a:ext cx="493716" cy="0"/>
          </a:xfrm>
          <a:prstGeom prst="straightConnector1">
            <a:avLst/>
          </a:prstGeom>
          <a:ln w="12700">
            <a:solidFill>
              <a:srgbClr val="FC303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F592EB1-A13C-4ECA-A4D3-409A4C46E280}"/>
              </a:ext>
            </a:extLst>
          </p:cNvPr>
          <p:cNvSpPr/>
          <p:nvPr/>
        </p:nvSpPr>
        <p:spPr>
          <a:xfrm>
            <a:off x="6585983" y="3621998"/>
            <a:ext cx="2018267" cy="519794"/>
          </a:xfrm>
          <a:prstGeom prst="rect">
            <a:avLst/>
          </a:prstGeom>
          <a:noFill/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57971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827824" y="102762"/>
            <a:ext cx="5445447" cy="67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USO PLATAFORMAS</a:t>
            </a:r>
          </a:p>
          <a:p>
            <a:pPr lvl="0"/>
            <a:r>
              <a:rPr lang="es-CL" sz="1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Cruce por Generación</a:t>
            </a:r>
            <a:endParaRPr sz="18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7528232" cy="7852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¿Cuál o cuáles plataforma (s) utiliza usted para visualizar o escuchar contenido en línea (Series, películas, documentales, música)? 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(MULTIRESPUESTA)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828213" y="5960893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n=2.265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E4BBCE7-1BB2-4887-B573-C2C8560FEA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9039677"/>
              </p:ext>
            </p:extLst>
          </p:nvPr>
        </p:nvGraphicFramePr>
        <p:xfrm>
          <a:off x="863600" y="1642737"/>
          <a:ext cx="9191379" cy="4548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6EEB6A9-1471-114A-AEAE-B00718E9DB12}"/>
              </a:ext>
            </a:extLst>
          </p:cNvPr>
          <p:cNvSpPr txBox="1"/>
          <p:nvPr/>
        </p:nvSpPr>
        <p:spPr>
          <a:xfrm>
            <a:off x="1020764" y="6338960"/>
            <a:ext cx="7594600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366713" lvl="0" indent="-366713">
              <a:spcBef>
                <a:spcPts val="300"/>
              </a:spcBef>
              <a:spcAft>
                <a:spcPts val="300"/>
              </a:spcAft>
              <a:buSzPts val="1100"/>
            </a:pPr>
            <a:r>
              <a:rPr lang="es-ES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Nota: </a:t>
            </a:r>
            <a:r>
              <a:rPr lang="es-ES" sz="9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Las respuestas corresponden a las personas que señalaron “Sí” y entregan su edad. Son clasificados en una generación: </a:t>
            </a:r>
            <a:r>
              <a:rPr lang="es-CL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Baby Boomer (1946-1964) / Generación X (1965-1980) / Millennials (1981-1995) / Generación Z (1995-2009).</a:t>
            </a:r>
            <a:endParaRPr lang="es-CL" sz="9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040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1"/>
            <a:ext cx="10799763" cy="683895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3" name="Imagen 2" descr="Aton_389115.jpg"/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482187" cy="6838950"/>
          </a:xfrm>
          <a:prstGeom prst="rect">
            <a:avLst/>
          </a:prstGeom>
        </p:spPr>
      </p:pic>
      <p:pic>
        <p:nvPicPr>
          <p:cNvPr id="5" name="Imagen 4" descr="descarg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9" y="2475011"/>
            <a:ext cx="1841304" cy="18413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2467667"/>
            <a:ext cx="8482186" cy="1820171"/>
          </a:xfrm>
          <a:prstGeom prst="rect">
            <a:avLst/>
          </a:prstGeom>
          <a:solidFill>
            <a:srgbClr val="F7EB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Google Shape;98;p14"/>
          <p:cNvSpPr txBox="1"/>
          <p:nvPr/>
        </p:nvSpPr>
        <p:spPr>
          <a:xfrm>
            <a:off x="-8731" y="3057109"/>
            <a:ext cx="8524938" cy="629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s-CL" sz="2400" b="1" dirty="0">
                <a:solidFill>
                  <a:srgbClr val="9A0025"/>
                </a:solidFill>
                <a:latin typeface="Verdana"/>
                <a:ea typeface="Verdana"/>
                <a:cs typeface="Verdana"/>
                <a:sym typeface="Verdana"/>
              </a:rPr>
              <a:t>PARTICIPACIÓN CULTURAL</a:t>
            </a:r>
            <a:endParaRPr lang="es-CL" sz="2400" b="1" i="0" u="none" strike="noStrike" cap="none" dirty="0">
              <a:solidFill>
                <a:srgbClr val="9A002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41688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1" y="928344"/>
            <a:ext cx="7722288" cy="994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 la siguiente lista de medios y fuentes de información, ¿Cuál es el que usted utiliza para informarse de espectáculos culturales? 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endParaRPr lang="es-CL" sz="7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9445813" y="6445454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n=2.265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5AAE65C0-DE45-433F-A009-A7A4C27E5BBC}"/>
              </a:ext>
            </a:extLst>
          </p:cNvPr>
          <p:cNvSpPr txBox="1"/>
          <p:nvPr/>
        </p:nvSpPr>
        <p:spPr>
          <a:xfrm>
            <a:off x="860425" y="226965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FUENTES DE INFORMACIÓN ESPECTÁCULOS CULTURALES</a:t>
            </a:r>
            <a:endParaRPr sz="18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FB5820E-9EB1-4D95-9755-609B90D2FC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8176036"/>
              </p:ext>
            </p:extLst>
          </p:nvPr>
        </p:nvGraphicFramePr>
        <p:xfrm>
          <a:off x="860425" y="1653995"/>
          <a:ext cx="7743825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4D7DDE18-DEF5-4EE8-A6B0-4830844AA03E}"/>
              </a:ext>
            </a:extLst>
          </p:cNvPr>
          <p:cNvSpPr txBox="1"/>
          <p:nvPr/>
        </p:nvSpPr>
        <p:spPr>
          <a:xfrm>
            <a:off x="3052916" y="1363748"/>
            <a:ext cx="5532974" cy="3154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ctr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050" b="1" dirty="0">
                <a:effectLst/>
              </a:rPr>
              <a:t>Media Menciones: </a:t>
            </a:r>
            <a:r>
              <a:rPr lang="es-ES" sz="1400" b="1" dirty="0">
                <a:solidFill>
                  <a:srgbClr val="FD3E47"/>
                </a:solidFill>
              </a:rPr>
              <a:t>3,3</a:t>
            </a:r>
            <a:r>
              <a:rPr lang="es-ES" sz="1050" b="1" dirty="0">
                <a:effectLst/>
              </a:rPr>
              <a:t> </a:t>
            </a:r>
            <a:r>
              <a:rPr lang="es-ES" sz="1050" i="0" dirty="0"/>
              <a:t>m</a:t>
            </a:r>
            <a:r>
              <a:rPr lang="es-ES" sz="1050" i="0" dirty="0">
                <a:effectLst/>
              </a:rPr>
              <a:t>enciones por persona </a:t>
            </a:r>
            <a:endParaRPr lang="es-CL" sz="105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7139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1" y="928344"/>
            <a:ext cx="7722288" cy="994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De la siguiente lista de medios y fuentes de información, ¿Cuál es el que usted utiliza para informarse de espectáculos culturales? 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endParaRPr lang="es-CL" sz="7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9445813" y="6445454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n=2.265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5AAE65C0-DE45-433F-A009-A7A4C27E5BBC}"/>
              </a:ext>
            </a:extLst>
          </p:cNvPr>
          <p:cNvSpPr txBox="1"/>
          <p:nvPr/>
        </p:nvSpPr>
        <p:spPr>
          <a:xfrm>
            <a:off x="780690" y="159321"/>
            <a:ext cx="7722287" cy="612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FUENTES DE INFORMACIÓN ESPECTÁCULOS CULTURALES</a:t>
            </a:r>
          </a:p>
          <a:p>
            <a:pPr lvl="0"/>
            <a:r>
              <a:rPr lang="es-CL" sz="18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Comparación Estudio Enero 2020 </a:t>
            </a:r>
            <a:endParaRPr sz="1800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FB5820E-9EB1-4D95-9755-609B90D2FC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262663"/>
              </p:ext>
            </p:extLst>
          </p:nvPr>
        </p:nvGraphicFramePr>
        <p:xfrm>
          <a:off x="863599" y="1439863"/>
          <a:ext cx="8366125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085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4"/>
          <p:cNvSpPr txBox="1"/>
          <p:nvPr/>
        </p:nvSpPr>
        <p:spPr>
          <a:xfrm>
            <a:off x="860425" y="240461"/>
            <a:ext cx="5445447" cy="46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ÍNDICE 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100;p14"/>
          <p:cNvSpPr txBox="1"/>
          <p:nvPr/>
        </p:nvSpPr>
        <p:spPr>
          <a:xfrm flipH="1">
            <a:off x="1313097" y="1039726"/>
            <a:ext cx="6371304" cy="5269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58825" lvl="0" indent="-758825">
              <a:lnSpc>
                <a:spcPct val="200000"/>
              </a:lnSpc>
              <a:buClr>
                <a:schemeClr val="dk1"/>
              </a:buClr>
              <a:buSzPct val="100000"/>
              <a:buAutoNum type="romanUcPeriod"/>
            </a:pPr>
            <a:r>
              <a:rPr lang="es-CL" sz="18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FICHA METODOLÓGICA </a:t>
            </a:r>
          </a:p>
          <a:p>
            <a:pPr marL="758825" lvl="0" indent="-744538">
              <a:lnSpc>
                <a:spcPct val="200000"/>
              </a:lnSpc>
              <a:buClr>
                <a:schemeClr val="dk1"/>
              </a:buClr>
              <a:buSzPct val="100000"/>
              <a:buAutoNum type="romanUcPeriod"/>
            </a:pPr>
            <a:r>
              <a:rPr lang="es-CL" sz="18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CARACTERIZACIÓN</a:t>
            </a:r>
          </a:p>
          <a:p>
            <a:pPr marL="758825" lvl="0" indent="-744538">
              <a:lnSpc>
                <a:spcPct val="200000"/>
              </a:lnSpc>
              <a:buClr>
                <a:schemeClr val="dk1"/>
              </a:buClr>
              <a:buSzPct val="100000"/>
              <a:buAutoNum type="romanUcPeriod"/>
            </a:pPr>
            <a:r>
              <a:rPr lang="es-CL" sz="18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SITUACIÓN ACTUAL </a:t>
            </a:r>
          </a:p>
          <a:p>
            <a:pPr marL="758825" lvl="0" indent="-744538">
              <a:lnSpc>
                <a:spcPct val="200000"/>
              </a:lnSpc>
              <a:buClr>
                <a:schemeClr val="dk1"/>
              </a:buClr>
              <a:buSzPct val="100000"/>
              <a:buAutoNum type="romanUcPeriod"/>
            </a:pPr>
            <a:r>
              <a:rPr lang="es-CL" sz="18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PARTICIPACIÓN CULTURAL </a:t>
            </a:r>
          </a:p>
          <a:p>
            <a:pPr marL="758825" lvl="0" indent="-744538">
              <a:lnSpc>
                <a:spcPct val="200000"/>
              </a:lnSpc>
              <a:buClr>
                <a:schemeClr val="dk1"/>
              </a:buClr>
              <a:buSzPct val="100000"/>
              <a:buAutoNum type="romanUcPeriod"/>
            </a:pPr>
            <a:r>
              <a:rPr lang="es-CL" sz="18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PLATAFORMAS FUNDACIÓN TEATRO A MIL</a:t>
            </a:r>
          </a:p>
          <a:p>
            <a:pPr marL="758825" lvl="0" indent="-744538">
              <a:lnSpc>
                <a:spcPct val="200000"/>
              </a:lnSpc>
              <a:buClr>
                <a:schemeClr val="dk1"/>
              </a:buClr>
              <a:buSzPct val="100000"/>
              <a:buAutoNum type="romanUcPeriod"/>
            </a:pPr>
            <a:r>
              <a:rPr lang="es-CL" sz="18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ASISTENCIA A ACTIVIDADES CULTURALES </a:t>
            </a:r>
          </a:p>
          <a:p>
            <a:pPr marL="758825" lvl="0" indent="-744538">
              <a:lnSpc>
                <a:spcPct val="200000"/>
              </a:lnSpc>
              <a:buClr>
                <a:schemeClr val="dk1"/>
              </a:buClr>
              <a:buSzPct val="100000"/>
              <a:buAutoNum type="romanUcPeriod"/>
            </a:pPr>
            <a:r>
              <a:rPr lang="es-CL" sz="18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EXPECTATIVAS SOBRE PRÓXMA NORMALIDAD </a:t>
            </a:r>
          </a:p>
          <a:p>
            <a:pPr marL="762000" lvl="0" indent="-747713">
              <a:lnSpc>
                <a:spcPct val="200000"/>
              </a:lnSpc>
              <a:buClr>
                <a:schemeClr val="dk1"/>
              </a:buClr>
              <a:buSzPct val="100000"/>
              <a:buAutoNum type="romanUcPeriod"/>
            </a:pPr>
            <a:r>
              <a:rPr lang="es-CL" sz="18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TIPOLOGÍA USUARIOS PLATAFORMA WEB</a:t>
            </a:r>
          </a:p>
          <a:p>
            <a:pPr marL="758825" lvl="0" indent="-744538">
              <a:lnSpc>
                <a:spcPct val="200000"/>
              </a:lnSpc>
              <a:buClr>
                <a:schemeClr val="dk1"/>
              </a:buClr>
              <a:buSzPct val="100000"/>
              <a:buAutoNum type="romanUcPeriod"/>
            </a:pPr>
            <a:r>
              <a:rPr lang="es-CL" sz="18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/>
                <a:sym typeface="Calibri"/>
              </a:rPr>
              <a:t>HALLAZGOS PRELIMINARES </a:t>
            </a:r>
          </a:p>
          <a:p>
            <a:pPr marL="400050" lvl="0" indent="-400050">
              <a:lnSpc>
                <a:spcPct val="200000"/>
              </a:lnSpc>
              <a:buClr>
                <a:schemeClr val="dk1"/>
              </a:buClr>
              <a:buSzPct val="100000"/>
              <a:buAutoNum type="romanUcPeriod"/>
            </a:pPr>
            <a:endParaRPr lang="es-CL" dirty="0">
              <a:solidFill>
                <a:srgbClr val="69686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00050" lvl="0" indent="-400050">
              <a:lnSpc>
                <a:spcPct val="200000"/>
              </a:lnSpc>
              <a:buClr>
                <a:schemeClr val="dk1"/>
              </a:buClr>
              <a:buSzPts val="2400"/>
              <a:buAutoNum type="romanUcPeriod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276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7978741" cy="471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Considerando la siguiente escala, ¿Cuán importante es la actividad cultural dentro de su vida?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endParaRPr lang="es-CL" sz="10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9016477" y="6044544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n=2.258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5AAE65C0-DE45-433F-A009-A7A4C27E5BBC}"/>
              </a:ext>
            </a:extLst>
          </p:cNvPr>
          <p:cNvSpPr txBox="1"/>
          <p:nvPr/>
        </p:nvSpPr>
        <p:spPr>
          <a:xfrm>
            <a:off x="780690" y="159322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CULTURA A NIVEL PERSONAL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FB5820E-9EB1-4D95-9755-609B90D2FC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201996"/>
              </p:ext>
            </p:extLst>
          </p:nvPr>
        </p:nvGraphicFramePr>
        <p:xfrm>
          <a:off x="860425" y="1360065"/>
          <a:ext cx="7799633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8501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21615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LA CULTURA PARA LA SOCIEDAD</a:t>
            </a:r>
            <a:endParaRPr sz="24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8091864" cy="2835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Considerando la siguiente escala,  ¿Cuán importante es la actividad cultural para la sociedad? </a:t>
            </a:r>
            <a:endParaRPr lang="es-CL" sz="700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021763" y="6044544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n=2.257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FC59951-4E7E-424C-B2BA-2053103BB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1920679"/>
              </p:ext>
            </p:extLst>
          </p:nvPr>
        </p:nvGraphicFramePr>
        <p:xfrm>
          <a:off x="860425" y="1370113"/>
          <a:ext cx="7799633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3268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7978741" cy="493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¿Por qué considera que la actividad cultural  tiene este nivel de importancia para la sociedad?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endParaRPr lang="es-CL" sz="7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9673315" y="6091678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n=2.266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5AAE65C0-DE45-433F-A009-A7A4C27E5BBC}"/>
              </a:ext>
            </a:extLst>
          </p:cNvPr>
          <p:cNvSpPr txBox="1"/>
          <p:nvPr/>
        </p:nvSpPr>
        <p:spPr>
          <a:xfrm>
            <a:off x="780690" y="159322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0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IMPORTANCIA DE LA CULTURA PARA LA SOCIEDAD</a:t>
            </a:r>
            <a:endParaRPr sz="20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B9DB06-1E9F-4ECA-939A-672E0B989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422" y="1307144"/>
            <a:ext cx="6966311" cy="52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2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802568" y="6449506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n=2.266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A68B8C-7179-4D5E-836B-E438302D48FB}"/>
              </a:ext>
            </a:extLst>
          </p:cNvPr>
          <p:cNvSpPr txBox="1"/>
          <p:nvPr/>
        </p:nvSpPr>
        <p:spPr>
          <a:xfrm>
            <a:off x="863600" y="928344"/>
            <a:ext cx="7978741" cy="493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¿Por qué considera que la actividad cultural  tiene este nivel de importancia para la sociedad?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endParaRPr lang="es-CL" sz="7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98;p14">
            <a:extLst>
              <a:ext uri="{FF2B5EF4-FFF2-40B4-BE49-F238E27FC236}">
                <a16:creationId xmlns:a16="http://schemas.microsoft.com/office/drawing/2014/main" id="{8D521DE9-A8BB-496C-B0EF-BF3B9217FD13}"/>
              </a:ext>
            </a:extLst>
          </p:cNvPr>
          <p:cNvSpPr txBox="1"/>
          <p:nvPr/>
        </p:nvSpPr>
        <p:spPr>
          <a:xfrm>
            <a:off x="780690" y="159322"/>
            <a:ext cx="7722287" cy="53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0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IMPORTANCIA DE LA CULTURA PARA LA SOCIEDAD</a:t>
            </a:r>
            <a:endParaRPr sz="20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B45F44-BC8C-46F9-B935-E7634E60E431}"/>
              </a:ext>
            </a:extLst>
          </p:cNvPr>
          <p:cNvSpPr txBox="1"/>
          <p:nvPr/>
        </p:nvSpPr>
        <p:spPr>
          <a:xfrm>
            <a:off x="1354105" y="1207214"/>
            <a:ext cx="8091864" cy="2675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050" b="1" dirty="0">
                <a:effectLst/>
              </a:rPr>
              <a:t>Media Menciones: </a:t>
            </a:r>
            <a:r>
              <a:rPr lang="es-ES" sz="1050" b="1" dirty="0">
                <a:solidFill>
                  <a:srgbClr val="FD3E47"/>
                </a:solidFill>
              </a:rPr>
              <a:t>1,5</a:t>
            </a:r>
            <a:r>
              <a:rPr lang="es-ES" sz="1050" b="1" dirty="0">
                <a:effectLst/>
              </a:rPr>
              <a:t> Menciones por Persona </a:t>
            </a:r>
            <a:endParaRPr lang="es-CL" sz="1050" b="1" dirty="0">
              <a:effectLst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DADA584-BE75-44DB-98FC-3D5063B82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303615"/>
              </p:ext>
            </p:extLst>
          </p:nvPr>
        </p:nvGraphicFramePr>
        <p:xfrm>
          <a:off x="874077" y="1857334"/>
          <a:ext cx="4761843" cy="4284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D9512A0C-8639-4511-93AD-E641C2B2F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850093"/>
              </p:ext>
            </p:extLst>
          </p:nvPr>
        </p:nvGraphicFramePr>
        <p:xfrm>
          <a:off x="5757840" y="1144922"/>
          <a:ext cx="4590854" cy="2276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6F3E4B3A-65A5-44EF-8B5F-0527F35080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5158623"/>
              </p:ext>
            </p:extLst>
          </p:nvPr>
        </p:nvGraphicFramePr>
        <p:xfrm>
          <a:off x="5635920" y="3671920"/>
          <a:ext cx="5250730" cy="2852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13B1117C-CA27-4C85-851B-409952960785}"/>
              </a:ext>
            </a:extLst>
          </p:cNvPr>
          <p:cNvCxnSpPr>
            <a:cxnSpLocks/>
          </p:cNvCxnSpPr>
          <p:nvPr/>
        </p:nvCxnSpPr>
        <p:spPr>
          <a:xfrm>
            <a:off x="3600568" y="2379752"/>
            <a:ext cx="2157272" cy="0"/>
          </a:xfrm>
          <a:prstGeom prst="straightConnector1">
            <a:avLst/>
          </a:prstGeom>
          <a:ln w="12700">
            <a:solidFill>
              <a:srgbClr val="FEB8BB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8D4D6865-E83E-4C4C-9AE9-4AFC868AFC13}"/>
              </a:ext>
            </a:extLst>
          </p:cNvPr>
          <p:cNvCxnSpPr>
            <a:cxnSpLocks/>
          </p:cNvCxnSpPr>
          <p:nvPr/>
        </p:nvCxnSpPr>
        <p:spPr>
          <a:xfrm>
            <a:off x="3600568" y="5121030"/>
            <a:ext cx="2174397" cy="0"/>
          </a:xfrm>
          <a:prstGeom prst="straightConnector1">
            <a:avLst/>
          </a:prstGeom>
          <a:ln w="12700">
            <a:solidFill>
              <a:srgbClr val="FC303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389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A68B8C-7179-4D5E-836B-E438302D48FB}"/>
              </a:ext>
            </a:extLst>
          </p:cNvPr>
          <p:cNvSpPr txBox="1"/>
          <p:nvPr/>
        </p:nvSpPr>
        <p:spPr>
          <a:xfrm>
            <a:off x="863600" y="928344"/>
            <a:ext cx="7978741" cy="493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¿Por qué considera que la actividad cultural  tiene este nivel de importancia para la sociedad?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endParaRPr lang="es-CL" sz="7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98;p14">
            <a:extLst>
              <a:ext uri="{FF2B5EF4-FFF2-40B4-BE49-F238E27FC236}">
                <a16:creationId xmlns:a16="http://schemas.microsoft.com/office/drawing/2014/main" id="{8D521DE9-A8BB-496C-B0EF-BF3B9217FD13}"/>
              </a:ext>
            </a:extLst>
          </p:cNvPr>
          <p:cNvSpPr txBox="1"/>
          <p:nvPr/>
        </p:nvSpPr>
        <p:spPr>
          <a:xfrm>
            <a:off x="780690" y="159322"/>
            <a:ext cx="7722287" cy="538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0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IMPORTANCIA DE LA CULTURA PARA LA SOCIEDAD</a:t>
            </a:r>
            <a:endParaRPr sz="20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B45F44-BC8C-46F9-B935-E7634E60E431}"/>
              </a:ext>
            </a:extLst>
          </p:cNvPr>
          <p:cNvSpPr txBox="1"/>
          <p:nvPr/>
        </p:nvSpPr>
        <p:spPr>
          <a:xfrm>
            <a:off x="1353949" y="1369571"/>
            <a:ext cx="3896477" cy="2596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050" b="1" dirty="0">
                <a:effectLst/>
              </a:rPr>
              <a:t>Media Menciones: </a:t>
            </a:r>
            <a:r>
              <a:rPr lang="es-ES" sz="1050" b="1" dirty="0">
                <a:solidFill>
                  <a:srgbClr val="FC303A"/>
                </a:solidFill>
              </a:rPr>
              <a:t>1,5</a:t>
            </a:r>
            <a:r>
              <a:rPr lang="es-ES" sz="1050" b="1" dirty="0">
                <a:solidFill>
                  <a:srgbClr val="FC303A"/>
                </a:solidFill>
                <a:effectLst/>
              </a:rPr>
              <a:t> </a:t>
            </a:r>
            <a:r>
              <a:rPr lang="es-ES" sz="1050" b="1" dirty="0">
                <a:effectLst/>
              </a:rPr>
              <a:t>Menciones por Persona </a:t>
            </a:r>
            <a:endParaRPr lang="es-CL" sz="1050" b="1" dirty="0">
              <a:effectLst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DADA584-BE75-44DB-98FC-3D5063B82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8500825"/>
              </p:ext>
            </p:extLst>
          </p:nvPr>
        </p:nvGraphicFramePr>
        <p:xfrm>
          <a:off x="408634" y="1623284"/>
          <a:ext cx="5018009" cy="3703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B98C21D2-9F5C-40E3-A9AB-77D8244A40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2975948"/>
              </p:ext>
            </p:extLst>
          </p:nvPr>
        </p:nvGraphicFramePr>
        <p:xfrm>
          <a:off x="6081960" y="3876256"/>
          <a:ext cx="4362691" cy="2526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F36D5D1D-28A7-4A79-BCD0-5A482EE9C0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9936339"/>
              </p:ext>
            </p:extLst>
          </p:nvPr>
        </p:nvGraphicFramePr>
        <p:xfrm>
          <a:off x="6956109" y="1369571"/>
          <a:ext cx="3270665" cy="2459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7323FB21-109E-4EFF-BEC6-E2709D005B9D}"/>
              </a:ext>
            </a:extLst>
          </p:cNvPr>
          <p:cNvCxnSpPr>
            <a:cxnSpLocks/>
          </p:cNvCxnSpPr>
          <p:nvPr/>
        </p:nvCxnSpPr>
        <p:spPr>
          <a:xfrm flipV="1">
            <a:off x="5426643" y="2599473"/>
            <a:ext cx="1310635" cy="431241"/>
          </a:xfrm>
          <a:prstGeom prst="straightConnector1">
            <a:avLst/>
          </a:prstGeom>
          <a:ln w="12700">
            <a:solidFill>
              <a:srgbClr val="D2313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05ED9821-EA88-4639-AA97-27E2727EB929}"/>
              </a:ext>
            </a:extLst>
          </p:cNvPr>
          <p:cNvSpPr txBox="1"/>
          <p:nvPr/>
        </p:nvSpPr>
        <p:spPr>
          <a:xfrm>
            <a:off x="9802568" y="6449506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n=2.266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EDEFCF57-9297-F14B-8E0B-CF37623522F3}"/>
              </a:ext>
            </a:extLst>
          </p:cNvPr>
          <p:cNvCxnSpPr>
            <a:cxnSpLocks/>
          </p:cNvCxnSpPr>
          <p:nvPr/>
        </p:nvCxnSpPr>
        <p:spPr>
          <a:xfrm flipV="1">
            <a:off x="5003550" y="5047231"/>
            <a:ext cx="846185" cy="1"/>
          </a:xfrm>
          <a:prstGeom prst="straightConnector1">
            <a:avLst/>
          </a:prstGeom>
          <a:ln w="12700">
            <a:solidFill>
              <a:srgbClr val="D2313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308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4"/>
          <p:cNvSpPr txBox="1"/>
          <p:nvPr/>
        </p:nvSpPr>
        <p:spPr>
          <a:xfrm>
            <a:off x="860425" y="145047"/>
            <a:ext cx="7651979" cy="55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VISUALIZACIÓN ESPECTÁCULOS ON LINE 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1177827" y="989014"/>
            <a:ext cx="21516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sz="1200" b="1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Previo</a:t>
            </a:r>
            <a:r>
              <a:rPr lang="es-ES" sz="1200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a la cuarentena y pandemia del Covid-19, ¿usted veía espectáculos artísticos en línea (Internet)? </a:t>
            </a:r>
            <a:endParaRPr lang="es-CL" sz="1200" i="1" dirty="0">
              <a:solidFill>
                <a:srgbClr val="40404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2151780" y="6097583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n=2.257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3B08430A-E62D-4055-8FEE-45594C08F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605902"/>
              </p:ext>
            </p:extLst>
          </p:nvPr>
        </p:nvGraphicFramePr>
        <p:xfrm>
          <a:off x="668677" y="2235855"/>
          <a:ext cx="8697845" cy="393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825FC03C-61BC-4204-9B32-1234E5D3E43E}"/>
              </a:ext>
            </a:extLst>
          </p:cNvPr>
          <p:cNvSpPr txBox="1"/>
          <p:nvPr/>
        </p:nvSpPr>
        <p:spPr>
          <a:xfrm>
            <a:off x="4232787" y="989359"/>
            <a:ext cx="1932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</a:pPr>
            <a:r>
              <a:rPr lang="es-ES" sz="1200" b="1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Actualmente</a:t>
            </a:r>
            <a:r>
              <a:rPr lang="es-ES" sz="1200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¿usted ve espectáculos artísticos en línea (Internet)? </a:t>
            </a:r>
            <a:endParaRPr lang="es-CL" sz="1000" i="1" dirty="0">
              <a:solidFill>
                <a:srgbClr val="40404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4F96B57-5054-4A6D-86D1-75B7517CEED4}"/>
              </a:ext>
            </a:extLst>
          </p:cNvPr>
          <p:cNvSpPr txBox="1"/>
          <p:nvPr/>
        </p:nvSpPr>
        <p:spPr>
          <a:xfrm>
            <a:off x="7068120" y="928343"/>
            <a:ext cx="2553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sz="1200" b="1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Luego</a:t>
            </a:r>
            <a:r>
              <a:rPr lang="es-ES" sz="1200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de la pandemia y cuarentena, ¿usted cree que seguirá viendo espectáculos artísticos en línea (Internet)? </a:t>
            </a:r>
            <a:endParaRPr lang="es-CL" sz="1200" i="1" dirty="0">
              <a:solidFill>
                <a:srgbClr val="40404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091A1FE-1A57-4E0E-8F66-79FD3651B270}"/>
              </a:ext>
            </a:extLst>
          </p:cNvPr>
          <p:cNvSpPr txBox="1"/>
          <p:nvPr/>
        </p:nvSpPr>
        <p:spPr>
          <a:xfrm>
            <a:off x="4882303" y="6097583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n=2.260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7612826" y="6097583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n=1.790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D6F06FF8-5492-4DAA-9359-FA6475C80821}"/>
              </a:ext>
            </a:extLst>
          </p:cNvPr>
          <p:cNvCxnSpPr/>
          <p:nvPr/>
        </p:nvCxnSpPr>
        <p:spPr>
          <a:xfrm>
            <a:off x="5017599" y="3419475"/>
            <a:ext cx="1818752" cy="0"/>
          </a:xfrm>
          <a:prstGeom prst="straightConnector1">
            <a:avLst/>
          </a:prstGeom>
          <a:ln w="12700">
            <a:solidFill>
              <a:srgbClr val="FD9C9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49D2EF4F-BEFB-4597-8A65-694E32EE7B32}"/>
              </a:ext>
            </a:extLst>
          </p:cNvPr>
          <p:cNvSpPr txBox="1"/>
          <p:nvPr/>
        </p:nvSpPr>
        <p:spPr>
          <a:xfrm>
            <a:off x="7183499" y="1920923"/>
            <a:ext cx="24384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425" indent="-98425"/>
            <a:r>
              <a:rPr lang="es-CL" sz="900" dirty="0">
                <a:latin typeface="Verdana" panose="020B0604030504040204" pitchFamily="34" charset="0"/>
                <a:ea typeface="Verdana" panose="020B0604030504040204" pitchFamily="34" charset="0"/>
              </a:rPr>
              <a:t>*Esta pregunta es contestada por aquellas personas que señalaron que ahora ven espectáculos en línea</a:t>
            </a:r>
          </a:p>
        </p:txBody>
      </p:sp>
    </p:spTree>
    <p:extLst>
      <p:ext uri="{BB962C8B-B14F-4D97-AF65-F5344CB8AC3E}">
        <p14:creationId xmlns:p14="http://schemas.microsoft.com/office/powerpoint/2010/main" val="1177220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4"/>
          <p:cNvSpPr txBox="1"/>
          <p:nvPr/>
        </p:nvSpPr>
        <p:spPr>
          <a:xfrm>
            <a:off x="860425" y="145047"/>
            <a:ext cx="7651979" cy="55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VISUALIZACIÓN ESPECTÁCULOS ON LINE</a:t>
            </a:r>
          </a:p>
          <a:p>
            <a:pPr lvl="0"/>
            <a:r>
              <a:rPr lang="es-CL" sz="1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Cruce con Generación</a:t>
            </a:r>
            <a:r>
              <a:rPr lang="es-CL" sz="18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8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1020763" y="960896"/>
            <a:ext cx="3194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sz="1200" b="1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Previo</a:t>
            </a:r>
            <a:r>
              <a:rPr lang="es-ES" sz="1200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a la cuarentena y pandemia del Covid-19, ¿usted veía espectáculos artísticos en línea (Internet)? </a:t>
            </a:r>
            <a:endParaRPr lang="es-CL" sz="1200" i="1" dirty="0">
              <a:solidFill>
                <a:srgbClr val="40404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2478569" y="5942475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n=1.712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3B08430A-E62D-4055-8FEE-45594C08F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1559749"/>
              </p:ext>
            </p:extLst>
          </p:nvPr>
        </p:nvGraphicFramePr>
        <p:xfrm>
          <a:off x="860425" y="2282928"/>
          <a:ext cx="9330949" cy="3549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825FC03C-61BC-4204-9B32-1234E5D3E43E}"/>
              </a:ext>
            </a:extLst>
          </p:cNvPr>
          <p:cNvSpPr txBox="1"/>
          <p:nvPr/>
        </p:nvSpPr>
        <p:spPr>
          <a:xfrm>
            <a:off x="4324049" y="989359"/>
            <a:ext cx="2849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</a:pPr>
            <a:r>
              <a:rPr lang="es-ES" sz="1200" b="1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Actualmente</a:t>
            </a:r>
            <a:r>
              <a:rPr lang="es-ES" sz="1200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¿usted ve espectáculos artísticos en línea (Internet)? </a:t>
            </a:r>
            <a:endParaRPr lang="es-CL" sz="1000" i="1" dirty="0">
              <a:solidFill>
                <a:srgbClr val="40404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4F96B57-5054-4A6D-86D1-75B7517CEED4}"/>
              </a:ext>
            </a:extLst>
          </p:cNvPr>
          <p:cNvSpPr txBox="1"/>
          <p:nvPr/>
        </p:nvSpPr>
        <p:spPr>
          <a:xfrm>
            <a:off x="7624191" y="928343"/>
            <a:ext cx="25079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sz="1200" b="1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Luego</a:t>
            </a:r>
            <a:r>
              <a:rPr lang="es-ES" sz="1200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de la pandemia y cuarentena, ¿usted cree que seguirá viendo espectáculos artísticos en línea (Internet)? </a:t>
            </a:r>
            <a:endParaRPr lang="es-CL" sz="1200" i="1" dirty="0">
              <a:solidFill>
                <a:srgbClr val="40404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091A1FE-1A57-4E0E-8F66-79FD3651B270}"/>
              </a:ext>
            </a:extLst>
          </p:cNvPr>
          <p:cNvSpPr txBox="1"/>
          <p:nvPr/>
        </p:nvSpPr>
        <p:spPr>
          <a:xfrm>
            <a:off x="5324798" y="5942475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n=1.712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8321194" y="5942475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n=1.323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BF5DA8-401A-4F84-81A3-0DEDD0D8A3D3}"/>
              </a:ext>
            </a:extLst>
          </p:cNvPr>
          <p:cNvSpPr txBox="1"/>
          <p:nvPr/>
        </p:nvSpPr>
        <p:spPr>
          <a:xfrm>
            <a:off x="1020764" y="6267520"/>
            <a:ext cx="7594600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366713" lvl="0" indent="-366713">
              <a:spcBef>
                <a:spcPts val="300"/>
              </a:spcBef>
              <a:spcAft>
                <a:spcPts val="300"/>
              </a:spcAft>
              <a:buSzPts val="1100"/>
            </a:pPr>
            <a:r>
              <a:rPr lang="es-ES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Nota: </a:t>
            </a:r>
            <a:r>
              <a:rPr lang="es-ES" sz="9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Las respuestas corresponden a las personas que señalaron “Sí” y entregan su edad. Son clasificados en una generación: </a:t>
            </a:r>
            <a:r>
              <a:rPr lang="es-CL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Baby Boomer (1946-1964) / Generación X (1965-1980) / Millennials (1981-1995) / Generación Z (1995-2009).</a:t>
            </a:r>
            <a:endParaRPr lang="es-CL" sz="9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C3C3E34-A113-2B4D-B398-6DDB660B20BC}"/>
              </a:ext>
            </a:extLst>
          </p:cNvPr>
          <p:cNvSpPr txBox="1"/>
          <p:nvPr/>
        </p:nvSpPr>
        <p:spPr>
          <a:xfrm>
            <a:off x="7624191" y="1759340"/>
            <a:ext cx="2507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" dirty="0">
                <a:latin typeface="Verdana" panose="020B0604030504040204" pitchFamily="34" charset="0"/>
                <a:ea typeface="Verdana" panose="020B0604030504040204" pitchFamily="34" charset="0"/>
              </a:rPr>
              <a:t>*Esta pregunta es contestada por aquellas personas que señalaron que ahora ven espectáculos en línea</a:t>
            </a:r>
          </a:p>
        </p:txBody>
      </p:sp>
    </p:spTree>
    <p:extLst>
      <p:ext uri="{BB962C8B-B14F-4D97-AF65-F5344CB8AC3E}">
        <p14:creationId xmlns:p14="http://schemas.microsoft.com/office/powerpoint/2010/main" val="907397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8"/>
            <a:ext cx="7722287" cy="51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PREFERENCIAS VISUALIZACIÓN ESPECTÁCULOS ONLINE</a:t>
            </a:r>
            <a:endParaRPr sz="18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8091864" cy="2835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Al momento de ver espectáculos en línea, ¿Usted ve este contenido solo, acompañado o ambas? </a:t>
            </a:r>
            <a:endParaRPr lang="es-CL" sz="1000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021763" y="6044544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n=1.795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FC59951-4E7E-424C-B2BA-2053103BB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8573757"/>
              </p:ext>
            </p:extLst>
          </p:nvPr>
        </p:nvGraphicFramePr>
        <p:xfrm>
          <a:off x="860425" y="1360065"/>
          <a:ext cx="7799633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446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7978741" cy="283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¿Usted prefiere que este sea transmitido en vivo por streaming,  un espectáculo grabado o ambas?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8724246" y="5989492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n=1.794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5AAE65C0-DE45-433F-A009-A7A4C27E5BBC}"/>
              </a:ext>
            </a:extLst>
          </p:cNvPr>
          <p:cNvSpPr txBox="1"/>
          <p:nvPr/>
        </p:nvSpPr>
        <p:spPr>
          <a:xfrm>
            <a:off x="780690" y="159322"/>
            <a:ext cx="7722287" cy="519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TRANSMISIÓN ESPECTÁCULOS ONLINE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FB5820E-9EB1-4D95-9755-609B90D2FC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8412100"/>
              </p:ext>
            </p:extLst>
          </p:nvPr>
        </p:nvGraphicFramePr>
        <p:xfrm>
          <a:off x="860425" y="1360065"/>
          <a:ext cx="7799633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0648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PROCEDENCIA ESPECTÁCULOS ONLINE</a:t>
            </a:r>
            <a:endParaRPr sz="24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8091864" cy="2835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¿Usted prefiere espectáculos de procedencia nacional, internacional o ambos?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021763" y="6044544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n=1.794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FC59951-4E7E-424C-B2BA-2053103BB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9034731"/>
              </p:ext>
            </p:extLst>
          </p:nvPr>
        </p:nvGraphicFramePr>
        <p:xfrm>
          <a:off x="860425" y="1360065"/>
          <a:ext cx="7743825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8793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860425" y="176255"/>
            <a:ext cx="54454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FICHA METODOLÓGICA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1409700" y="23114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ángulo redondeado 44">
            <a:extLst>
              <a:ext uri="{FF2B5EF4-FFF2-40B4-BE49-F238E27FC236}">
                <a16:creationId xmlns:a16="http://schemas.microsoft.com/office/drawing/2014/main" id="{F5BCED71-9786-4C05-90D0-D07A05BE7F3A}"/>
              </a:ext>
            </a:extLst>
          </p:cNvPr>
          <p:cNvSpPr/>
          <p:nvPr/>
        </p:nvSpPr>
        <p:spPr>
          <a:xfrm>
            <a:off x="1539875" y="1258888"/>
            <a:ext cx="8180388" cy="4566725"/>
          </a:xfrm>
          <a:prstGeom prst="roundRect">
            <a:avLst>
              <a:gd name="adj" fmla="val 5205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grpSp>
        <p:nvGrpSpPr>
          <p:cNvPr id="9" name="Agrupar 6">
            <a:extLst>
              <a:ext uri="{FF2B5EF4-FFF2-40B4-BE49-F238E27FC236}">
                <a16:creationId xmlns:a16="http://schemas.microsoft.com/office/drawing/2014/main" id="{ACDE22EF-BCE5-4E2F-8E9B-08BA897CF7F9}"/>
              </a:ext>
            </a:extLst>
          </p:cNvPr>
          <p:cNvGrpSpPr/>
          <p:nvPr/>
        </p:nvGrpSpPr>
        <p:grpSpPr>
          <a:xfrm>
            <a:off x="1387235" y="1282260"/>
            <a:ext cx="363094" cy="363094"/>
            <a:chOff x="2310763" y="2107457"/>
            <a:chExt cx="289722" cy="289722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52688B5B-3262-4063-AB08-9524487EA334}"/>
                </a:ext>
              </a:extLst>
            </p:cNvPr>
            <p:cNvSpPr/>
            <p:nvPr/>
          </p:nvSpPr>
          <p:spPr>
            <a:xfrm>
              <a:off x="2320782" y="2107457"/>
              <a:ext cx="279703" cy="2797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11" name="Imagen 10" descr="editar.png">
              <a:extLst>
                <a:ext uri="{FF2B5EF4-FFF2-40B4-BE49-F238E27FC236}">
                  <a16:creationId xmlns:a16="http://schemas.microsoft.com/office/drawing/2014/main" id="{326BF6D0-939D-4427-966B-B48C97F06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763" y="2107457"/>
              <a:ext cx="289722" cy="289722"/>
            </a:xfrm>
            <a:prstGeom prst="rect">
              <a:avLst/>
            </a:prstGeom>
          </p:spPr>
        </p:pic>
      </p:grpSp>
      <p:sp>
        <p:nvSpPr>
          <p:cNvPr id="4" name="1 CuadroTexto">
            <a:extLst>
              <a:ext uri="{FF2B5EF4-FFF2-40B4-BE49-F238E27FC236}">
                <a16:creationId xmlns:a16="http://schemas.microsoft.com/office/drawing/2014/main" id="{98BE8C69-F280-4321-B50A-C10A7C93D786}"/>
              </a:ext>
            </a:extLst>
          </p:cNvPr>
          <p:cNvSpPr txBox="1"/>
          <p:nvPr/>
        </p:nvSpPr>
        <p:spPr>
          <a:xfrm>
            <a:off x="1878642" y="1615858"/>
            <a:ext cx="3535802" cy="97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s-CL" sz="1600" i="1" dirty="0">
                <a:solidFill>
                  <a:srgbClr val="FD3E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Diseño de Investigación</a:t>
            </a:r>
          </a:p>
          <a:p>
            <a:pPr marL="182563">
              <a:lnSpc>
                <a:spcPct val="120000"/>
              </a:lnSpc>
            </a:pPr>
            <a:r>
              <a:rPr lang="es-CL" sz="11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Investigación cuantitativa, aplicada mediante una encuestas web (online) a los contactos de la Fundación Teatro a Mil. 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AFB1D7B-5E93-4146-85B1-B850145117F3}"/>
              </a:ext>
            </a:extLst>
          </p:cNvPr>
          <p:cNvCxnSpPr>
            <a:cxnSpLocks/>
          </p:cNvCxnSpPr>
          <p:nvPr/>
        </p:nvCxnSpPr>
        <p:spPr>
          <a:xfrm>
            <a:off x="1805057" y="2814985"/>
            <a:ext cx="3609387" cy="0"/>
          </a:xfrm>
          <a:prstGeom prst="line">
            <a:avLst/>
          </a:prstGeom>
          <a:ln w="19050">
            <a:solidFill>
              <a:srgbClr val="D2313A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1 CuadroTexto">
            <a:extLst>
              <a:ext uri="{FF2B5EF4-FFF2-40B4-BE49-F238E27FC236}">
                <a16:creationId xmlns:a16="http://schemas.microsoft.com/office/drawing/2014/main" id="{87083CC9-AD30-4D63-A339-576718B479F9}"/>
              </a:ext>
            </a:extLst>
          </p:cNvPr>
          <p:cNvSpPr txBox="1"/>
          <p:nvPr/>
        </p:nvSpPr>
        <p:spPr>
          <a:xfrm>
            <a:off x="1878642" y="2895317"/>
            <a:ext cx="3609386" cy="323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s-CL" i="1" dirty="0">
                <a:solidFill>
                  <a:srgbClr val="FD3E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Estudio Diseñado e Implementado </a:t>
            </a:r>
          </a:p>
        </p:txBody>
      </p:sp>
      <p:pic>
        <p:nvPicPr>
          <p:cNvPr id="13" name="Imagen 3" descr="logo-ekhos-baja.jpg">
            <a:extLst>
              <a:ext uri="{FF2B5EF4-FFF2-40B4-BE49-F238E27FC236}">
                <a16:creationId xmlns:a16="http://schemas.microsoft.com/office/drawing/2014/main" id="{1E19EB55-7160-46A6-9FCE-FF7FE9A60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52" y="3322844"/>
            <a:ext cx="775740" cy="273607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1418525-00B8-49DE-BBC3-006C9E8116DC}"/>
              </a:ext>
            </a:extLst>
          </p:cNvPr>
          <p:cNvCxnSpPr>
            <a:cxnSpLocks/>
          </p:cNvCxnSpPr>
          <p:nvPr/>
        </p:nvCxnSpPr>
        <p:spPr>
          <a:xfrm>
            <a:off x="1775930" y="3777142"/>
            <a:ext cx="3609387" cy="0"/>
          </a:xfrm>
          <a:prstGeom prst="line">
            <a:avLst/>
          </a:prstGeom>
          <a:ln w="19050">
            <a:solidFill>
              <a:srgbClr val="D2313A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1 CuadroTexto">
            <a:extLst>
              <a:ext uri="{FF2B5EF4-FFF2-40B4-BE49-F238E27FC236}">
                <a16:creationId xmlns:a16="http://schemas.microsoft.com/office/drawing/2014/main" id="{891C8E9E-6A67-459C-A882-F8D263E53046}"/>
              </a:ext>
            </a:extLst>
          </p:cNvPr>
          <p:cNvSpPr txBox="1"/>
          <p:nvPr/>
        </p:nvSpPr>
        <p:spPr>
          <a:xfrm>
            <a:off x="1878642" y="3881184"/>
            <a:ext cx="3638514" cy="97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s-CL" sz="1600" i="1" dirty="0">
                <a:solidFill>
                  <a:srgbClr val="FD3E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Universo del Estudio</a:t>
            </a:r>
          </a:p>
          <a:p>
            <a:pPr marL="92075" indent="90488">
              <a:lnSpc>
                <a:spcPct val="120000"/>
              </a:lnSpc>
            </a:pPr>
            <a:r>
              <a:rPr lang="es-CL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95.150 direcciones de correo electrónico.</a:t>
            </a:r>
          </a:p>
          <a:p>
            <a:pPr marL="182563">
              <a:lnSpc>
                <a:spcPct val="120000"/>
              </a:lnSpc>
            </a:pPr>
            <a:r>
              <a:rPr lang="es-C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invitación a contestar la encuesta fue enviada a todas las direcciones de correo.  </a:t>
            </a:r>
          </a:p>
        </p:txBody>
      </p:sp>
      <p:sp>
        <p:nvSpPr>
          <p:cNvPr id="18" name="1 CuadroTexto">
            <a:extLst>
              <a:ext uri="{FF2B5EF4-FFF2-40B4-BE49-F238E27FC236}">
                <a16:creationId xmlns:a16="http://schemas.microsoft.com/office/drawing/2014/main" id="{CE6FF13E-2BF8-4346-80F1-E5E5237EEB5C}"/>
              </a:ext>
            </a:extLst>
          </p:cNvPr>
          <p:cNvSpPr txBox="1"/>
          <p:nvPr/>
        </p:nvSpPr>
        <p:spPr>
          <a:xfrm>
            <a:off x="1878642" y="5124961"/>
            <a:ext cx="3388136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s-CL" sz="1600" i="1" dirty="0">
                <a:solidFill>
                  <a:srgbClr val="FD3E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Tipo de Encuesta</a:t>
            </a:r>
          </a:p>
          <a:p>
            <a:pPr marL="98425" indent="127000">
              <a:lnSpc>
                <a:spcPct val="120000"/>
              </a:lnSpc>
            </a:pPr>
            <a:r>
              <a:rPr lang="es-C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Encuesta Web </a:t>
            </a:r>
          </a:p>
        </p:txBody>
      </p:sp>
      <p:sp>
        <p:nvSpPr>
          <p:cNvPr id="23" name="1 CuadroTexto">
            <a:extLst>
              <a:ext uri="{FF2B5EF4-FFF2-40B4-BE49-F238E27FC236}">
                <a16:creationId xmlns:a16="http://schemas.microsoft.com/office/drawing/2014/main" id="{5DED6318-6C23-4D7E-9F41-D63E69B4A411}"/>
              </a:ext>
            </a:extLst>
          </p:cNvPr>
          <p:cNvSpPr txBox="1"/>
          <p:nvPr/>
        </p:nvSpPr>
        <p:spPr>
          <a:xfrm>
            <a:off x="6129818" y="1621172"/>
            <a:ext cx="3017790" cy="97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s-CL" sz="1600" i="1" dirty="0">
                <a:solidFill>
                  <a:srgbClr val="FD3E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Fechas Terreno</a:t>
            </a:r>
          </a:p>
          <a:p>
            <a:pPr marL="182563">
              <a:lnSpc>
                <a:spcPct val="120000"/>
              </a:lnSpc>
            </a:pPr>
            <a:r>
              <a:rPr lang="es-C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 test:  06 y 07 de julio 2020. </a:t>
            </a:r>
          </a:p>
          <a:p>
            <a:pPr marL="1296988" indent="-1114425">
              <a:lnSpc>
                <a:spcPct val="120000"/>
              </a:lnSpc>
            </a:pPr>
            <a:r>
              <a:rPr lang="es-C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Levantamiento: Entre el 21 de julio y el 31 de agosto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37876721-D5DE-4D8A-BCED-849926EC07B0}"/>
              </a:ext>
            </a:extLst>
          </p:cNvPr>
          <p:cNvCxnSpPr>
            <a:cxnSpLocks/>
          </p:cNvCxnSpPr>
          <p:nvPr/>
        </p:nvCxnSpPr>
        <p:spPr>
          <a:xfrm>
            <a:off x="1805057" y="4977529"/>
            <a:ext cx="3609387" cy="0"/>
          </a:xfrm>
          <a:prstGeom prst="line">
            <a:avLst/>
          </a:prstGeom>
          <a:ln w="19050">
            <a:solidFill>
              <a:srgbClr val="D2313A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1 CuadroTexto">
            <a:extLst>
              <a:ext uri="{FF2B5EF4-FFF2-40B4-BE49-F238E27FC236}">
                <a16:creationId xmlns:a16="http://schemas.microsoft.com/office/drawing/2014/main" id="{4E22E2EA-C97D-4E21-8940-7F04D9DFDEF6}"/>
              </a:ext>
            </a:extLst>
          </p:cNvPr>
          <p:cNvSpPr txBox="1"/>
          <p:nvPr/>
        </p:nvSpPr>
        <p:spPr>
          <a:xfrm>
            <a:off x="6129818" y="2847020"/>
            <a:ext cx="3146917" cy="97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s-CL" sz="1600" i="1" dirty="0">
                <a:solidFill>
                  <a:srgbClr val="FD3E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Encuestas Completas</a:t>
            </a:r>
          </a:p>
          <a:p>
            <a:pPr marL="182563">
              <a:lnSpc>
                <a:spcPct val="120000"/>
              </a:lnSpc>
            </a:pPr>
            <a:r>
              <a:rPr lang="es-C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Durante el desarrollo del terreno se realizaron un total </a:t>
            </a:r>
            <a:r>
              <a:rPr lang="es-CL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2.265</a:t>
            </a:r>
            <a:r>
              <a:rPr lang="es-CL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encuestas completas.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8E7866D2-2656-4690-8D4F-C67245E56F9F}"/>
              </a:ext>
            </a:extLst>
          </p:cNvPr>
          <p:cNvCxnSpPr>
            <a:cxnSpLocks/>
          </p:cNvCxnSpPr>
          <p:nvPr/>
        </p:nvCxnSpPr>
        <p:spPr>
          <a:xfrm>
            <a:off x="5901210" y="4093776"/>
            <a:ext cx="3375525" cy="0"/>
          </a:xfrm>
          <a:prstGeom prst="line">
            <a:avLst/>
          </a:prstGeom>
          <a:ln w="19050">
            <a:solidFill>
              <a:srgbClr val="D2313A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1 CuadroTexto">
            <a:extLst>
              <a:ext uri="{FF2B5EF4-FFF2-40B4-BE49-F238E27FC236}">
                <a16:creationId xmlns:a16="http://schemas.microsoft.com/office/drawing/2014/main" id="{AFE5379E-C8A8-4EF3-9FA0-F3783DBC2862}"/>
              </a:ext>
            </a:extLst>
          </p:cNvPr>
          <p:cNvSpPr txBox="1"/>
          <p:nvPr/>
        </p:nvSpPr>
        <p:spPr>
          <a:xfrm>
            <a:off x="6129818" y="4259789"/>
            <a:ext cx="2796540" cy="11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Arial"/>
              <a:buChar char="•"/>
            </a:pPr>
            <a:r>
              <a:rPr lang="es-CL" sz="1600" i="1" dirty="0">
                <a:solidFill>
                  <a:srgbClr val="FD3E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Incidencias del Terreno </a:t>
            </a:r>
          </a:p>
          <a:p>
            <a:pPr marL="182563">
              <a:lnSpc>
                <a:spcPct val="120000"/>
              </a:lnSpc>
            </a:pPr>
            <a:r>
              <a:rPr lang="es-C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N° Contactos: 94.943</a:t>
            </a:r>
          </a:p>
          <a:p>
            <a:pPr marL="182563" algn="r">
              <a:lnSpc>
                <a:spcPct val="120000"/>
              </a:lnSpc>
            </a:pPr>
            <a:r>
              <a:rPr lang="es-C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% de Apertura: 13,1%</a:t>
            </a:r>
          </a:p>
          <a:p>
            <a:pPr marL="182563" algn="r">
              <a:lnSpc>
                <a:spcPct val="120000"/>
              </a:lnSpc>
            </a:pPr>
            <a:r>
              <a:rPr lang="es-C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% Encuestas Logradas: 2,1%</a:t>
            </a:r>
          </a:p>
          <a:p>
            <a:pPr marL="182563" algn="r">
              <a:lnSpc>
                <a:spcPct val="120000"/>
              </a:lnSpc>
            </a:pPr>
            <a:r>
              <a:rPr lang="es-CL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% Encuestas abandonadas: 1,2%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A5267AF-8961-41A9-A6A3-BCC50FEA2068}"/>
              </a:ext>
            </a:extLst>
          </p:cNvPr>
          <p:cNvCxnSpPr>
            <a:cxnSpLocks/>
          </p:cNvCxnSpPr>
          <p:nvPr/>
        </p:nvCxnSpPr>
        <p:spPr>
          <a:xfrm>
            <a:off x="5901209" y="2600626"/>
            <a:ext cx="3375526" cy="0"/>
          </a:xfrm>
          <a:prstGeom prst="line">
            <a:avLst/>
          </a:prstGeom>
          <a:ln w="19050">
            <a:solidFill>
              <a:srgbClr val="D2313A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976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7978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¿Usted prefiere ver espectáculos que sean reconocidos por la crítica, que participen artistas reconocidos o ambos?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8724246" y="5989492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n=1.788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5AAE65C0-DE45-433F-A009-A7A4C27E5BBC}"/>
              </a:ext>
            </a:extLst>
          </p:cNvPr>
          <p:cNvSpPr txBox="1"/>
          <p:nvPr/>
        </p:nvSpPr>
        <p:spPr>
          <a:xfrm>
            <a:off x="780690" y="159321"/>
            <a:ext cx="77222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NIVEL RECONOCIMIENTO </a:t>
            </a:r>
            <a:r>
              <a:rPr lang="es-CL" sz="20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ESPECTÁCULOS ONLINE</a:t>
            </a:r>
            <a:endParaRPr sz="20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FB5820E-9EB1-4D95-9755-609B90D2FC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8319906"/>
              </p:ext>
            </p:extLst>
          </p:nvPr>
        </p:nvGraphicFramePr>
        <p:xfrm>
          <a:off x="860425" y="1360065"/>
          <a:ext cx="7799633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7518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8"/>
            <a:ext cx="7722287" cy="466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PREFERENCIAS VISUALIZACIÓN CONTENIDOS ONLINE</a:t>
            </a:r>
            <a:endParaRPr sz="18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8091864" cy="2835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¿Qué tipo de espectáculos artísticos ve usted en línea (Internet)? (MULTIRESPUESTA) </a:t>
            </a:r>
            <a:endParaRPr lang="es-CL" sz="1000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771988" y="6276304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n=2.266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FC59951-4E7E-424C-B2BA-2053103BB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668701"/>
              </p:ext>
            </p:extLst>
          </p:nvPr>
        </p:nvGraphicFramePr>
        <p:xfrm>
          <a:off x="265470" y="1360065"/>
          <a:ext cx="6299861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9F5F2CB-C522-4CEA-B75F-E7F0F053461D}"/>
              </a:ext>
            </a:extLst>
          </p:cNvPr>
          <p:cNvSpPr txBox="1"/>
          <p:nvPr/>
        </p:nvSpPr>
        <p:spPr>
          <a:xfrm>
            <a:off x="1354105" y="1207214"/>
            <a:ext cx="8091864" cy="3154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050" b="1" dirty="0">
                <a:effectLst/>
              </a:rPr>
              <a:t>Media Menciones: </a:t>
            </a:r>
            <a:r>
              <a:rPr lang="es-ES" sz="1400" b="1" dirty="0">
                <a:solidFill>
                  <a:srgbClr val="FD3E47"/>
                </a:solidFill>
                <a:effectLst/>
              </a:rPr>
              <a:t>2,0</a:t>
            </a:r>
            <a:r>
              <a:rPr lang="es-ES" sz="1050" b="1" dirty="0">
                <a:effectLst/>
              </a:rPr>
              <a:t> </a:t>
            </a:r>
            <a:r>
              <a:rPr lang="es-ES" sz="1050" i="0" dirty="0"/>
              <a:t>m</a:t>
            </a:r>
            <a:r>
              <a:rPr lang="es-ES" sz="1050" i="0" dirty="0">
                <a:effectLst/>
              </a:rPr>
              <a:t>enciones por persona </a:t>
            </a:r>
            <a:endParaRPr lang="es-CL" sz="1050" i="0" dirty="0">
              <a:effectLst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2B59456-FDD2-4B5F-AF20-0C1050CC0F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0928618"/>
              </p:ext>
            </p:extLst>
          </p:nvPr>
        </p:nvGraphicFramePr>
        <p:xfrm>
          <a:off x="6282813" y="2688454"/>
          <a:ext cx="4094231" cy="3471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93430AEC-7B75-45D0-B600-DD2E1A5E7AFE}"/>
              </a:ext>
            </a:extLst>
          </p:cNvPr>
          <p:cNvCxnSpPr>
            <a:cxnSpLocks/>
          </p:cNvCxnSpPr>
          <p:nvPr/>
        </p:nvCxnSpPr>
        <p:spPr>
          <a:xfrm>
            <a:off x="3948039" y="3669288"/>
            <a:ext cx="2405113" cy="0"/>
          </a:xfrm>
          <a:prstGeom prst="straightConnector1">
            <a:avLst/>
          </a:prstGeom>
          <a:ln w="12700">
            <a:solidFill>
              <a:srgbClr val="7F7F7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348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7852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¿Qué es lo que más valora de la experiencia de ver un espectáculo (teatro, danza, ópera, música) en línea (Internet)? </a:t>
            </a:r>
            <a:endParaRPr lang="es-CL" sz="10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6481387" y="6410568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n=2.266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5AAE65C0-DE45-433F-A009-A7A4C27E5BBC}"/>
              </a:ext>
            </a:extLst>
          </p:cNvPr>
          <p:cNvSpPr txBox="1"/>
          <p:nvPr/>
        </p:nvSpPr>
        <p:spPr>
          <a:xfrm>
            <a:off x="780690" y="159321"/>
            <a:ext cx="7722287" cy="48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VALORACIÓN EXPERIENCIA ONLINE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FB5820E-9EB1-4D95-9755-609B90D2FC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262590"/>
              </p:ext>
            </p:extLst>
          </p:nvPr>
        </p:nvGraphicFramePr>
        <p:xfrm>
          <a:off x="574043" y="1556698"/>
          <a:ext cx="6983414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355D5F6-0A97-48CB-9AC3-A7432C61F536}"/>
              </a:ext>
            </a:extLst>
          </p:cNvPr>
          <p:cNvSpPr txBox="1"/>
          <p:nvPr/>
        </p:nvSpPr>
        <p:spPr>
          <a:xfrm>
            <a:off x="3480619" y="1341001"/>
            <a:ext cx="5123631" cy="3472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ctr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050" b="1" dirty="0">
                <a:effectLst/>
              </a:rPr>
              <a:t>Media Menciones: </a:t>
            </a:r>
            <a:r>
              <a:rPr lang="es-ES" sz="1600" b="1" dirty="0">
                <a:solidFill>
                  <a:srgbClr val="FD3E47"/>
                </a:solidFill>
                <a:effectLst/>
              </a:rPr>
              <a:t>2,5 </a:t>
            </a:r>
            <a:r>
              <a:rPr lang="es-ES" sz="1050" dirty="0">
                <a:solidFill>
                  <a:schemeClr val="tx1"/>
                </a:solidFill>
              </a:rPr>
              <a:t>m</a:t>
            </a:r>
            <a:r>
              <a:rPr lang="es-ES" sz="1050" dirty="0">
                <a:solidFill>
                  <a:schemeClr val="tx1"/>
                </a:solidFill>
                <a:effectLst/>
              </a:rPr>
              <a:t>enciones por persona </a:t>
            </a:r>
            <a:endParaRPr lang="es-CL" sz="105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9289711-0F7A-4969-BB14-40033825FD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5129663"/>
              </p:ext>
            </p:extLst>
          </p:nvPr>
        </p:nvGraphicFramePr>
        <p:xfrm>
          <a:off x="6481387" y="3017855"/>
          <a:ext cx="4304401" cy="3130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61762BC8-4A65-4B0D-8937-C6B1B35BADAF}"/>
              </a:ext>
            </a:extLst>
          </p:cNvPr>
          <p:cNvCxnSpPr>
            <a:cxnSpLocks/>
          </p:cNvCxnSpPr>
          <p:nvPr/>
        </p:nvCxnSpPr>
        <p:spPr>
          <a:xfrm flipV="1">
            <a:off x="4476061" y="4729163"/>
            <a:ext cx="2390027" cy="981569"/>
          </a:xfrm>
          <a:prstGeom prst="straightConnector1">
            <a:avLst/>
          </a:prstGeom>
          <a:ln w="12700">
            <a:solidFill>
              <a:srgbClr val="7F7F7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067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7852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¿Qué es lo que más valora de la experiencia de ver un espectáculo (teatro, danza, ópera, música) en línea (Internet)? </a:t>
            </a:r>
            <a:endParaRPr lang="es-CL" sz="10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5AAE65C0-DE45-433F-A009-A7A4C27E5BBC}"/>
              </a:ext>
            </a:extLst>
          </p:cNvPr>
          <p:cNvSpPr txBox="1"/>
          <p:nvPr/>
        </p:nvSpPr>
        <p:spPr>
          <a:xfrm>
            <a:off x="780690" y="159321"/>
            <a:ext cx="7722287" cy="56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VALORACIÓN EXPERIENCIA ONLINE</a:t>
            </a:r>
          </a:p>
          <a:p>
            <a:pPr lvl="0"/>
            <a:r>
              <a:rPr lang="es-CL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Comparación con Estudio GAM 2020</a:t>
            </a:r>
            <a:endParaRPr sz="16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FB5820E-9EB1-4D95-9755-609B90D2FC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001085"/>
              </p:ext>
            </p:extLst>
          </p:nvPr>
        </p:nvGraphicFramePr>
        <p:xfrm>
          <a:off x="780690" y="1474788"/>
          <a:ext cx="9405258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1567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PLATAFORMAS VISUALIZACIÓN ESPECTÁCULOS ONLINE</a:t>
            </a:r>
            <a:endParaRPr sz="18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7722287" cy="495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De la siguiente lista de plataformas online, ¿Cuál utiliza usted para ver espectáculos artísticos (Teatro, música, danza, ópera) (MULTIRESPUESTA)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828213" y="6430715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n=2.266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FC59951-4E7E-424C-B2BA-2053103BB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6030656"/>
              </p:ext>
            </p:extLst>
          </p:nvPr>
        </p:nvGraphicFramePr>
        <p:xfrm>
          <a:off x="860424" y="1746236"/>
          <a:ext cx="8281989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9F5F2CB-C522-4CEA-B75F-E7F0F053461D}"/>
              </a:ext>
            </a:extLst>
          </p:cNvPr>
          <p:cNvSpPr txBox="1"/>
          <p:nvPr/>
        </p:nvSpPr>
        <p:spPr>
          <a:xfrm>
            <a:off x="3268630" y="1438020"/>
            <a:ext cx="5234347" cy="2596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050" b="1" dirty="0">
                <a:effectLst/>
              </a:rPr>
              <a:t>Media Menciones:</a:t>
            </a:r>
            <a:r>
              <a:rPr lang="es-ES" sz="1050" b="1" dirty="0">
                <a:solidFill>
                  <a:srgbClr val="FD3E47"/>
                </a:solidFill>
                <a:effectLst/>
              </a:rPr>
              <a:t> </a:t>
            </a:r>
            <a:r>
              <a:rPr lang="es-ES" sz="1050" b="1" dirty="0">
                <a:solidFill>
                  <a:srgbClr val="FD3E47"/>
                </a:solidFill>
              </a:rPr>
              <a:t>1,8</a:t>
            </a:r>
            <a:r>
              <a:rPr lang="es-ES" sz="1050" b="1" dirty="0">
                <a:solidFill>
                  <a:srgbClr val="FD3E47"/>
                </a:solidFill>
                <a:effectLst/>
              </a:rPr>
              <a:t> </a:t>
            </a:r>
            <a:r>
              <a:rPr lang="es-ES" sz="1050" b="1" dirty="0">
                <a:effectLst/>
              </a:rPr>
              <a:t>Menciones por Persona </a:t>
            </a:r>
            <a:endParaRPr lang="es-CL" sz="1050" b="1" dirty="0">
              <a:effectLst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8C145AB-BEC0-40BB-A873-4E102D630A6D}"/>
              </a:ext>
            </a:extLst>
          </p:cNvPr>
          <p:cNvSpPr/>
          <p:nvPr/>
        </p:nvSpPr>
        <p:spPr>
          <a:xfrm>
            <a:off x="1657349" y="1827521"/>
            <a:ext cx="5643564" cy="372754"/>
          </a:xfrm>
          <a:prstGeom prst="rect">
            <a:avLst/>
          </a:prstGeom>
          <a:noFill/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0001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PLATAFORMAS VISUALIZACIÓN ESPECTÁCULOS ONLINE</a:t>
            </a:r>
          </a:p>
          <a:p>
            <a:pPr lvl="0"/>
            <a:r>
              <a:rPr lang="es-CL" sz="1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Detalle alternativa “Otros”</a:t>
            </a:r>
            <a:endParaRPr sz="18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8091864" cy="7852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De la siguiente lista de plataformas online, ¿Cuál utiliza usted para ver espectáculos artísticos (Teatro, música, danza, ópera)  </a:t>
            </a:r>
          </a:p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Detalle alternativa - </a:t>
            </a:r>
            <a:r>
              <a:rPr lang="es-ES" b="1" dirty="0"/>
              <a:t>Otros</a:t>
            </a:r>
            <a:endParaRPr lang="es-CL" b="1" dirty="0">
              <a:effectLst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FC59951-4E7E-424C-B2BA-2053103BB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5722835"/>
              </p:ext>
            </p:extLst>
          </p:nvPr>
        </p:nvGraphicFramePr>
        <p:xfrm>
          <a:off x="219403" y="1689871"/>
          <a:ext cx="6351079" cy="4522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7CA77FE-A5BF-4A27-B369-D9EFF2C03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2437060"/>
              </p:ext>
            </p:extLst>
          </p:nvPr>
        </p:nvGraphicFramePr>
        <p:xfrm>
          <a:off x="6146275" y="1340078"/>
          <a:ext cx="3803779" cy="3656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8D097B12-3A96-4ACF-9D83-6FD830B87307}"/>
              </a:ext>
            </a:extLst>
          </p:cNvPr>
          <p:cNvCxnSpPr>
            <a:cxnSpLocks/>
          </p:cNvCxnSpPr>
          <p:nvPr/>
        </p:nvCxnSpPr>
        <p:spPr>
          <a:xfrm>
            <a:off x="5286375" y="2210733"/>
            <a:ext cx="1059926" cy="0"/>
          </a:xfrm>
          <a:prstGeom prst="straightConnector1">
            <a:avLst/>
          </a:prstGeom>
          <a:ln w="12700">
            <a:solidFill>
              <a:srgbClr val="FEB8BB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0FA0870-5AEB-4C54-A0CE-4AB6E9BB3762}"/>
              </a:ext>
            </a:extLst>
          </p:cNvPr>
          <p:cNvCxnSpPr/>
          <p:nvPr/>
        </p:nvCxnSpPr>
        <p:spPr>
          <a:xfrm>
            <a:off x="4883085" y="2799761"/>
            <a:ext cx="0" cy="104637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FBB13AC8-6020-41D8-9E7F-005E2516B2E0}"/>
              </a:ext>
            </a:extLst>
          </p:cNvPr>
          <p:cNvCxnSpPr/>
          <p:nvPr/>
        </p:nvCxnSpPr>
        <p:spPr>
          <a:xfrm>
            <a:off x="4892511" y="3855563"/>
            <a:ext cx="942681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143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PLATAFORMAS VISUALIZACIÓN ESPECTÁCULOS ONLINE</a:t>
            </a:r>
          </a:p>
          <a:p>
            <a:pPr lvl="0"/>
            <a:r>
              <a:rPr lang="es-CL" sz="1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Cruce con Generación </a:t>
            </a:r>
            <a:endParaRPr sz="18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75573" y="821996"/>
            <a:ext cx="7722287" cy="495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De la siguiente lista de plataformas online, ¿Cuál utiliza usted para ver espectáculos artísticos (Teatro, música, danza, ópera) (MULTIRESPUESTA)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874844" y="6532955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n=2.266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49C6E22-E1D0-4A28-888D-0055DABB0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0942667"/>
              </p:ext>
            </p:extLst>
          </p:nvPr>
        </p:nvGraphicFramePr>
        <p:xfrm>
          <a:off x="457200" y="1316789"/>
          <a:ext cx="9042975" cy="1651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EC84C516-1449-43C8-B429-C1F24D03CF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3739114"/>
              </p:ext>
            </p:extLst>
          </p:nvPr>
        </p:nvGraphicFramePr>
        <p:xfrm>
          <a:off x="457199" y="2831179"/>
          <a:ext cx="9042975" cy="1517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BA1E750-FA6B-4698-BA3E-EE6B033701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590050"/>
              </p:ext>
            </p:extLst>
          </p:nvPr>
        </p:nvGraphicFramePr>
        <p:xfrm>
          <a:off x="457199" y="4378510"/>
          <a:ext cx="9096990" cy="1651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E24C2707-96D4-9846-8A74-00E6F08C6C7A}"/>
              </a:ext>
            </a:extLst>
          </p:cNvPr>
          <p:cNvSpPr txBox="1"/>
          <p:nvPr/>
        </p:nvSpPr>
        <p:spPr>
          <a:xfrm>
            <a:off x="1020764" y="6338960"/>
            <a:ext cx="7594600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366713" lvl="0" indent="-366713">
              <a:spcBef>
                <a:spcPts val="300"/>
              </a:spcBef>
              <a:spcAft>
                <a:spcPts val="300"/>
              </a:spcAft>
              <a:buSzPts val="1100"/>
            </a:pPr>
            <a:r>
              <a:rPr lang="es-ES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Nota: </a:t>
            </a:r>
            <a:r>
              <a:rPr lang="es-ES" sz="9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Las respuestas corresponden a las personas que señalaron “Sí” y entregan su edad. Son clasificados en una generación: </a:t>
            </a:r>
            <a:r>
              <a:rPr lang="es-CL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Baby Boomer (1946-1964) / Generación X (1965-1980) / Millennials (1981-1995) / Generación Z (1995-2009).</a:t>
            </a:r>
            <a:endParaRPr lang="es-CL" sz="9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94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4536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¿En qué horario prefiere que sean transmitidos los espectáculos en línea?</a:t>
            </a:r>
            <a:endParaRPr lang="es-CL" sz="7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9445813" y="637186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n=1.769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5AAE65C0-DE45-433F-A009-A7A4C27E5BBC}"/>
              </a:ext>
            </a:extLst>
          </p:cNvPr>
          <p:cNvSpPr txBox="1"/>
          <p:nvPr/>
        </p:nvSpPr>
        <p:spPr>
          <a:xfrm>
            <a:off x="780690" y="129825"/>
            <a:ext cx="7722287" cy="641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HORARIO Y DURACIÓN 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FB5820E-9EB1-4D95-9755-609B90D2FC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550579"/>
              </p:ext>
            </p:extLst>
          </p:nvPr>
        </p:nvGraphicFramePr>
        <p:xfrm>
          <a:off x="863600" y="1517176"/>
          <a:ext cx="4764511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49D0036-4A6A-4541-8CF7-D674EB98B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6795937"/>
              </p:ext>
            </p:extLst>
          </p:nvPr>
        </p:nvGraphicFramePr>
        <p:xfrm>
          <a:off x="5776893" y="1531923"/>
          <a:ext cx="4517333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CD5F5ED0-0347-477C-9CB5-90BB26F13845}"/>
              </a:ext>
            </a:extLst>
          </p:cNvPr>
          <p:cNvSpPr txBox="1"/>
          <p:nvPr/>
        </p:nvSpPr>
        <p:spPr>
          <a:xfrm>
            <a:off x="5776893" y="928344"/>
            <a:ext cx="4159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¿Cuánto deberían durar los espectáculos artísticos en línea?</a:t>
            </a:r>
            <a:endParaRPr lang="es-CL" sz="4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D7F91EE-7BA2-4B52-BE37-B7C275A99AC6}"/>
              </a:ext>
            </a:extLst>
          </p:cNvPr>
          <p:cNvSpPr txBox="1"/>
          <p:nvPr/>
        </p:nvSpPr>
        <p:spPr>
          <a:xfrm>
            <a:off x="4857544" y="6359462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n=1.783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4301D53-07B9-E74D-A2FE-C57B5C7E9AD7}"/>
              </a:ext>
            </a:extLst>
          </p:cNvPr>
          <p:cNvSpPr/>
          <p:nvPr/>
        </p:nvSpPr>
        <p:spPr>
          <a:xfrm>
            <a:off x="863600" y="4346182"/>
            <a:ext cx="4764511" cy="641855"/>
          </a:xfrm>
          <a:prstGeom prst="rect">
            <a:avLst/>
          </a:prstGeom>
          <a:noFill/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B516934-EEFC-5048-BE38-7FE5CFE13814}"/>
              </a:ext>
            </a:extLst>
          </p:cNvPr>
          <p:cNvSpPr/>
          <p:nvPr/>
        </p:nvSpPr>
        <p:spPr>
          <a:xfrm>
            <a:off x="5986176" y="4250398"/>
            <a:ext cx="3349553" cy="513329"/>
          </a:xfrm>
          <a:prstGeom prst="rect">
            <a:avLst/>
          </a:prstGeom>
          <a:noFill/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57637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839682" y="183497"/>
            <a:ext cx="7722287" cy="51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DISPOSICIÓN A PAGAR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8091864" cy="2835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¿Cuánto está dispuesto a pagar por un espectáculo de artes escénicas en línea (Internet)?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021762" y="6417539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n=1.418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FC59951-4E7E-424C-B2BA-2053103BB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5677555"/>
              </p:ext>
            </p:extLst>
          </p:nvPr>
        </p:nvGraphicFramePr>
        <p:xfrm>
          <a:off x="929898" y="1474788"/>
          <a:ext cx="8091864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1569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839682" y="183497"/>
            <a:ext cx="7722287" cy="51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DISPOSICIÓN A PAGAR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848972"/>
            <a:ext cx="7740650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s-ES" dirty="0"/>
              <a:t>Gráfico Elasticidad Precio-Demanda respecto de la disposición a pagar por un espectáculo de artes escénicas en línea (Internet)</a:t>
            </a:r>
            <a:r>
              <a:rPr lang="es-ES" dirty="0">
                <a:effectLst/>
              </a:rPr>
              <a:t>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8604250" y="5874562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n=1.639</a:t>
            </a: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935182"/>
              </p:ext>
            </p:extLst>
          </p:nvPr>
        </p:nvGraphicFramePr>
        <p:xfrm>
          <a:off x="974690" y="2771254"/>
          <a:ext cx="7305153" cy="3559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6598E3B0-FBAA-4E49-B4C5-D2299E58FBDB}"/>
              </a:ext>
            </a:extLst>
          </p:cNvPr>
          <p:cNvSpPr txBox="1"/>
          <p:nvPr/>
        </p:nvSpPr>
        <p:spPr>
          <a:xfrm>
            <a:off x="957814" y="1366037"/>
            <a:ext cx="7646436" cy="1223412"/>
          </a:xfrm>
          <a:prstGeom prst="rect">
            <a:avLst/>
          </a:prstGeom>
          <a:noFill/>
          <a:ln>
            <a:solidFill>
              <a:srgbClr val="9A0025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5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 el eje vertical corresponde  al precio que están dispuestos a pagar los clientes, y en el eje horizontal a la cantidad de personas que están dispuestos a pagar por dicho precio.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50" dirty="0">
                <a:solidFill>
                  <a:srgbClr val="22222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 lo tanto, el gráfico indica que a </a:t>
            </a:r>
            <a:r>
              <a:rPr lang="es-MX" sz="105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menor precio más personas está dispuesta a pagar por el evento web (Curva de demanda con relación precio-cantidad negativa).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5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 este caso la curva es bastante elástica (línea de tendencia negra), ya que con un pequeño cambio en precio cambia mucho la cantidad de personas dispuestas a pagar. </a:t>
            </a:r>
            <a:endParaRPr lang="es-MX" sz="1050" dirty="0">
              <a:solidFill>
                <a:srgbClr val="22222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50" b="0" i="0" dirty="0">
                <a:solidFill>
                  <a:srgbClr val="222222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El precio más demandado es $4.500 con 377 personas.</a:t>
            </a:r>
            <a:endParaRPr lang="es-CL" sz="10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38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1"/>
            <a:ext cx="10799763" cy="683895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1" name="Imagen 10" descr="ryoji-iwata-IBaVuZsJJTo-unsplash.jpg"/>
          <p:cNvPicPr>
            <a:picLocks noChangeAspect="1"/>
          </p:cNvPicPr>
          <p:nvPr/>
        </p:nvPicPr>
        <p:blipFill rotWithShape="1">
          <a:blip r:embed="rId2" cstate="print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482186" cy="6838950"/>
          </a:xfrm>
          <a:prstGeom prst="rect">
            <a:avLst/>
          </a:prstGeom>
        </p:spPr>
      </p:pic>
      <p:pic>
        <p:nvPicPr>
          <p:cNvPr id="5" name="Imagen 4" descr="descarg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9" y="2475011"/>
            <a:ext cx="1841304" cy="18413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2467667"/>
            <a:ext cx="8482186" cy="1820171"/>
          </a:xfrm>
          <a:prstGeom prst="rect">
            <a:avLst/>
          </a:prstGeom>
          <a:solidFill>
            <a:srgbClr val="F7EB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Google Shape;98;p14"/>
          <p:cNvSpPr txBox="1"/>
          <p:nvPr/>
        </p:nvSpPr>
        <p:spPr>
          <a:xfrm>
            <a:off x="-8731" y="3057109"/>
            <a:ext cx="85249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s-CL" sz="2400" b="1" dirty="0">
                <a:solidFill>
                  <a:srgbClr val="9A0025"/>
                </a:solidFill>
                <a:latin typeface="Verdana"/>
                <a:ea typeface="Verdana"/>
                <a:cs typeface="Verdana"/>
                <a:sym typeface="Verdana"/>
              </a:rPr>
              <a:t>CARACTERIZACIÓN</a:t>
            </a:r>
            <a:endParaRPr lang="es-CL" sz="2400" b="1" i="0" u="none" strike="noStrike" cap="none" dirty="0">
              <a:solidFill>
                <a:srgbClr val="9A002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43804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839682" y="183497"/>
            <a:ext cx="7722287" cy="51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DISPOSICIÓN A PAGAR</a:t>
            </a:r>
          </a:p>
          <a:p>
            <a:pPr lvl="0"/>
            <a:r>
              <a:rPr lang="es-CL" sz="1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Comparación Estudio GAM</a:t>
            </a:r>
            <a:endParaRPr sz="16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8091864" cy="2835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¿Cuánto está dispuesto a pagar por un espectáculo de artes escénicas en línea (Internet)? </a:t>
            </a:r>
            <a:endParaRPr lang="es-CL" dirty="0">
              <a:effectLst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FC59951-4E7E-424C-B2BA-2053103BB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035962"/>
              </p:ext>
            </p:extLst>
          </p:nvPr>
        </p:nvGraphicFramePr>
        <p:xfrm>
          <a:off x="929898" y="1474788"/>
          <a:ext cx="8091864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9272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1"/>
            <a:ext cx="10799763" cy="683895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Imagen 1" descr="john-schnobrich-2FPjlAyMQTA-unsplash.jpg"/>
          <p:cNvPicPr>
            <a:picLocks noChangeAspect="1"/>
          </p:cNvPicPr>
          <p:nvPr/>
        </p:nvPicPr>
        <p:blipFill rotWithShape="1">
          <a:blip r:embed="rId2" cstate="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482186" cy="6838950"/>
          </a:xfrm>
          <a:prstGeom prst="rect">
            <a:avLst/>
          </a:prstGeom>
        </p:spPr>
      </p:pic>
      <p:pic>
        <p:nvPicPr>
          <p:cNvPr id="5" name="Imagen 4" descr="descarg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9" y="2475011"/>
            <a:ext cx="1841304" cy="18413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2467667"/>
            <a:ext cx="8482186" cy="1820171"/>
          </a:xfrm>
          <a:prstGeom prst="rect">
            <a:avLst/>
          </a:prstGeom>
          <a:solidFill>
            <a:srgbClr val="F7EB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Google Shape;98;p14"/>
          <p:cNvSpPr txBox="1"/>
          <p:nvPr/>
        </p:nvSpPr>
        <p:spPr>
          <a:xfrm>
            <a:off x="-8731" y="3057109"/>
            <a:ext cx="85249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s-CL" sz="2400" b="1" dirty="0">
                <a:solidFill>
                  <a:srgbClr val="9A0025"/>
                </a:solidFill>
                <a:latin typeface="Verdana"/>
                <a:ea typeface="Verdana"/>
                <a:cs typeface="Verdana"/>
                <a:sym typeface="Verdana"/>
              </a:rPr>
              <a:t>PLATAFORMAS FUNDACIÓN TEATRO A MIL</a:t>
            </a:r>
            <a:endParaRPr lang="es-CL" sz="2400" b="1" i="0" u="none" strike="noStrike" cap="none" dirty="0">
              <a:solidFill>
                <a:srgbClr val="9A002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65605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80070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Ahora, pensando en la Fundación Teatro a Mil ¿Cuáles plataformas (Webs, Redes sociales) conoce? </a:t>
            </a:r>
            <a:endParaRPr lang="es-CL" sz="4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9445813" y="637186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n=2.265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5AAE65C0-DE45-433F-A009-A7A4C27E5BBC}"/>
              </a:ext>
            </a:extLst>
          </p:cNvPr>
          <p:cNvSpPr txBox="1"/>
          <p:nvPr/>
        </p:nvSpPr>
        <p:spPr>
          <a:xfrm>
            <a:off x="863600" y="144573"/>
            <a:ext cx="7639377" cy="62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PLATAFORMAS TEATRO A MIL 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60EC1BC-7806-42A2-BC54-A62DB4615850}"/>
              </a:ext>
            </a:extLst>
          </p:cNvPr>
          <p:cNvSpPr txBox="1"/>
          <p:nvPr/>
        </p:nvSpPr>
        <p:spPr>
          <a:xfrm>
            <a:off x="3038168" y="1408549"/>
            <a:ext cx="4011561" cy="3472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050" b="1" dirty="0">
                <a:effectLst/>
              </a:rPr>
              <a:t>Media Menciones: </a:t>
            </a:r>
            <a:r>
              <a:rPr lang="es-ES" sz="1600" b="1" dirty="0">
                <a:solidFill>
                  <a:srgbClr val="FD3E47"/>
                </a:solidFill>
                <a:effectLst/>
              </a:rPr>
              <a:t>2,2</a:t>
            </a:r>
            <a:r>
              <a:rPr lang="es-ES" sz="1050" b="1" dirty="0">
                <a:effectLst/>
              </a:rPr>
              <a:t> </a:t>
            </a:r>
            <a:r>
              <a:rPr lang="es-ES" sz="1050" i="0" dirty="0">
                <a:effectLst/>
              </a:rPr>
              <a:t>menciones por </a:t>
            </a:r>
            <a:r>
              <a:rPr lang="es-ES" sz="1050" i="0" dirty="0"/>
              <a:t>p</a:t>
            </a:r>
            <a:r>
              <a:rPr lang="es-ES" sz="1050" i="0" dirty="0">
                <a:effectLst/>
              </a:rPr>
              <a:t>ersona</a:t>
            </a:r>
            <a:endParaRPr lang="es-CL" sz="1050" i="0" dirty="0">
              <a:effectLst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43F3100-2275-4200-AC86-AA53DEC5CC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5566758"/>
              </p:ext>
            </p:extLst>
          </p:nvPr>
        </p:nvGraphicFramePr>
        <p:xfrm>
          <a:off x="860425" y="1617644"/>
          <a:ext cx="7743825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2860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8"/>
            <a:ext cx="7722287" cy="49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TEATROA A MIL . TV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58180" y="1007852"/>
            <a:ext cx="3755534" cy="2835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¿Usted conoce la plataforma Teatroamil.tv?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4711848" y="6060138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n=2.256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555AAE6-B76C-41C4-8C50-5F4E5AF219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0446554"/>
              </p:ext>
            </p:extLst>
          </p:nvPr>
        </p:nvGraphicFramePr>
        <p:xfrm>
          <a:off x="943588" y="1480540"/>
          <a:ext cx="4456293" cy="4579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22BA9CE8-54A1-4DEA-8C94-36CE90E94B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5614779"/>
              </p:ext>
            </p:extLst>
          </p:nvPr>
        </p:nvGraphicFramePr>
        <p:xfrm>
          <a:off x="5036434" y="1368688"/>
          <a:ext cx="4456293" cy="3545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42DCAE5D-0124-4DBF-B9AF-39A841F5AD15}"/>
              </a:ext>
            </a:extLst>
          </p:cNvPr>
          <p:cNvSpPr txBox="1"/>
          <p:nvPr/>
        </p:nvSpPr>
        <p:spPr>
          <a:xfrm>
            <a:off x="8604250" y="4472514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n=1.265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2524331-291F-4FEB-9699-007621E13002}"/>
              </a:ext>
            </a:extLst>
          </p:cNvPr>
          <p:cNvSpPr txBox="1"/>
          <p:nvPr/>
        </p:nvSpPr>
        <p:spPr>
          <a:xfrm>
            <a:off x="6040464" y="984634"/>
            <a:ext cx="2448232" cy="495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ctr"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¿Usted ha utilizado la plataforma Teatroamil.tv?</a:t>
            </a:r>
            <a:endParaRPr lang="es-CL" sz="1000" dirty="0">
              <a:effectLst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E4CC965-DECB-2C4F-9BB0-B6842927F08D}"/>
              </a:ext>
            </a:extLst>
          </p:cNvPr>
          <p:cNvCxnSpPr>
            <a:cxnSpLocks/>
          </p:cNvCxnSpPr>
          <p:nvPr/>
        </p:nvCxnSpPr>
        <p:spPr>
          <a:xfrm>
            <a:off x="2808288" y="2826825"/>
            <a:ext cx="2591593" cy="0"/>
          </a:xfrm>
          <a:prstGeom prst="straightConnector1">
            <a:avLst/>
          </a:prstGeom>
          <a:ln w="12700">
            <a:solidFill>
              <a:srgbClr val="FD9C9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005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8"/>
            <a:ext cx="7722287" cy="49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TEATROA A MIL . TV</a:t>
            </a:r>
          </a:p>
          <a:p>
            <a:pPr lvl="0"/>
            <a:r>
              <a:rPr lang="es-CL" sz="1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Cruce por Edad en Generaciones</a:t>
            </a:r>
            <a:endParaRPr sz="18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1380520" y="1079180"/>
            <a:ext cx="3755534" cy="2835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¿Usted </a:t>
            </a:r>
            <a:r>
              <a:rPr lang="es-ES" u="sng" dirty="0">
                <a:effectLst/>
              </a:rPr>
              <a:t>conoce</a:t>
            </a:r>
            <a:r>
              <a:rPr lang="es-ES" dirty="0">
                <a:effectLst/>
              </a:rPr>
              <a:t> la plataforma </a:t>
            </a:r>
            <a:r>
              <a:rPr lang="es-ES" b="1" dirty="0">
                <a:effectLst/>
              </a:rPr>
              <a:t>Teatroamil.tv</a:t>
            </a:r>
            <a:r>
              <a:rPr lang="es-ES" dirty="0">
                <a:effectLst/>
              </a:rPr>
              <a:t>?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4673612" y="5896600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n=1.712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555AAE6-B76C-41C4-8C50-5F4E5AF219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6722731"/>
              </p:ext>
            </p:extLst>
          </p:nvPr>
        </p:nvGraphicFramePr>
        <p:xfrm>
          <a:off x="780690" y="1362719"/>
          <a:ext cx="4619191" cy="4397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42DCAE5D-0124-4DBF-B9AF-39A841F5AD15}"/>
              </a:ext>
            </a:extLst>
          </p:cNvPr>
          <p:cNvSpPr txBox="1"/>
          <p:nvPr/>
        </p:nvSpPr>
        <p:spPr>
          <a:xfrm>
            <a:off x="8995036" y="5910029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n=1.116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2524331-291F-4FEB-9699-007621E13002}"/>
              </a:ext>
            </a:extLst>
          </p:cNvPr>
          <p:cNvSpPr txBox="1"/>
          <p:nvPr/>
        </p:nvSpPr>
        <p:spPr>
          <a:xfrm>
            <a:off x="6180628" y="928988"/>
            <a:ext cx="3238615" cy="495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¿Usted ha </a:t>
            </a:r>
            <a:r>
              <a:rPr lang="es-ES" u="sng" dirty="0">
                <a:effectLst/>
              </a:rPr>
              <a:t>utilizado</a:t>
            </a:r>
            <a:r>
              <a:rPr lang="es-ES" dirty="0">
                <a:effectLst/>
              </a:rPr>
              <a:t> la plataforma </a:t>
            </a:r>
            <a:r>
              <a:rPr lang="es-ES" b="1" dirty="0">
                <a:effectLst/>
              </a:rPr>
              <a:t>Teatroamil.tv</a:t>
            </a:r>
            <a:r>
              <a:rPr lang="es-ES" dirty="0">
                <a:effectLst/>
              </a:rPr>
              <a:t>?</a:t>
            </a:r>
            <a:endParaRPr lang="es-CL" sz="1000" dirty="0">
              <a:effectLst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A9B4D4CF-F689-42A7-8A1F-40C5CAEF0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8794476"/>
              </p:ext>
            </p:extLst>
          </p:nvPr>
        </p:nvGraphicFramePr>
        <p:xfrm>
          <a:off x="5644169" y="1775692"/>
          <a:ext cx="4456293" cy="3984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61805949-855C-4D74-B00B-142916C7E42D}"/>
              </a:ext>
            </a:extLst>
          </p:cNvPr>
          <p:cNvSpPr txBox="1"/>
          <p:nvPr/>
        </p:nvSpPr>
        <p:spPr>
          <a:xfrm>
            <a:off x="6214784" y="1424893"/>
            <a:ext cx="3315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80963"/>
            <a:r>
              <a:rPr lang="es-CL" sz="900" dirty="0">
                <a:latin typeface="Verdana" panose="020B0604030504040204" pitchFamily="34" charset="0"/>
                <a:ea typeface="Verdana" panose="020B0604030504040204" pitchFamily="34" charset="0"/>
              </a:rPr>
              <a:t>*Esta pregunta es contestada por aquellas personas que conoce la plataforma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7652206-3B27-B042-8590-373EE608C9AB}"/>
              </a:ext>
            </a:extLst>
          </p:cNvPr>
          <p:cNvSpPr txBox="1"/>
          <p:nvPr/>
        </p:nvSpPr>
        <p:spPr>
          <a:xfrm>
            <a:off x="1020764" y="6338960"/>
            <a:ext cx="7594600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366713" lvl="0" indent="-366713">
              <a:spcBef>
                <a:spcPts val="300"/>
              </a:spcBef>
              <a:spcAft>
                <a:spcPts val="300"/>
              </a:spcAft>
              <a:buSzPts val="1100"/>
            </a:pPr>
            <a:r>
              <a:rPr lang="es-ES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Nota: </a:t>
            </a:r>
            <a:r>
              <a:rPr lang="es-ES" sz="9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Las respuestas corresponden a las personas que señalaron “Sí” y entregan su edad. Son clasificados en una generación: </a:t>
            </a:r>
            <a:r>
              <a:rPr lang="es-CL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Baby Boomer (1946-1964) / Generación X (1965-1980) / Millennials (1981-1995) / Generación Z (1995-2009).</a:t>
            </a:r>
            <a:endParaRPr lang="es-CL" sz="9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79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80070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¿Qué contenido ha visto dentro de la plataforma Teatroamil.tv?</a:t>
            </a:r>
            <a:endParaRPr lang="es-CL" sz="1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ECDAB61-DEBA-4F6D-A188-890E9B3A52B8}"/>
              </a:ext>
            </a:extLst>
          </p:cNvPr>
          <p:cNvSpPr txBox="1"/>
          <p:nvPr/>
        </p:nvSpPr>
        <p:spPr>
          <a:xfrm>
            <a:off x="9445813" y="637186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n=2.265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5AAE65C0-DE45-433F-A009-A7A4C27E5BBC}"/>
              </a:ext>
            </a:extLst>
          </p:cNvPr>
          <p:cNvSpPr txBox="1"/>
          <p:nvPr/>
        </p:nvSpPr>
        <p:spPr>
          <a:xfrm>
            <a:off x="780690" y="159321"/>
            <a:ext cx="7722287" cy="56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CONTENIDOS TEATRO A MIL . TV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60EC1BC-7806-42A2-BC54-A62DB4615850}"/>
              </a:ext>
            </a:extLst>
          </p:cNvPr>
          <p:cNvSpPr txBox="1"/>
          <p:nvPr/>
        </p:nvSpPr>
        <p:spPr>
          <a:xfrm>
            <a:off x="3279160" y="1277423"/>
            <a:ext cx="4241442" cy="3472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ctr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050" b="1" dirty="0">
                <a:effectLst/>
              </a:rPr>
              <a:t>Media Menciones: </a:t>
            </a:r>
            <a:r>
              <a:rPr lang="es-ES" sz="1600" b="1" dirty="0">
                <a:solidFill>
                  <a:srgbClr val="FD3E47"/>
                </a:solidFill>
              </a:rPr>
              <a:t>1,1</a:t>
            </a:r>
            <a:r>
              <a:rPr lang="es-ES" sz="1050" b="1" dirty="0">
                <a:effectLst/>
              </a:rPr>
              <a:t> </a:t>
            </a:r>
            <a:r>
              <a:rPr lang="es-ES" sz="1050" i="0" dirty="0"/>
              <a:t>m</a:t>
            </a:r>
            <a:r>
              <a:rPr lang="es-ES" sz="1050" i="0" dirty="0">
                <a:effectLst/>
              </a:rPr>
              <a:t>enciones por </a:t>
            </a:r>
            <a:r>
              <a:rPr lang="es-ES" sz="1050" i="0" dirty="0"/>
              <a:t>p</a:t>
            </a:r>
            <a:r>
              <a:rPr lang="es-ES" sz="1050" i="0" dirty="0">
                <a:effectLst/>
              </a:rPr>
              <a:t>ersona</a:t>
            </a:r>
            <a:endParaRPr lang="es-CL" sz="1050" i="0" dirty="0">
              <a:effectLst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43F3100-2275-4200-AC86-AA53DEC5CC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8641975"/>
              </p:ext>
            </p:extLst>
          </p:nvPr>
        </p:nvGraphicFramePr>
        <p:xfrm>
          <a:off x="860425" y="1617644"/>
          <a:ext cx="7743825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5097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EVALUACIÓN TEATROA A MIL . TV</a:t>
            </a:r>
            <a:endParaRPr sz="24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599" y="937412"/>
            <a:ext cx="7988169" cy="2835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Considerando una escala de notas de 1 a 7, ¿Cómo evaluaría la página web Teatroamil.tv?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370554" y="60425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n=1.224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555AAE6-B76C-41C4-8C50-5F4E5AF219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642626"/>
              </p:ext>
            </p:extLst>
          </p:nvPr>
        </p:nvGraphicFramePr>
        <p:xfrm>
          <a:off x="780691" y="1651060"/>
          <a:ext cx="7988169" cy="4506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EE292F4-66DB-4E94-A1FB-EA7E61DC7CBD}"/>
              </a:ext>
            </a:extLst>
          </p:cNvPr>
          <p:cNvSpPr/>
          <p:nvPr/>
        </p:nvSpPr>
        <p:spPr>
          <a:xfrm>
            <a:off x="6424367" y="1651060"/>
            <a:ext cx="1234912" cy="498341"/>
          </a:xfrm>
          <a:prstGeom prst="rect">
            <a:avLst/>
          </a:prstGeom>
          <a:solidFill>
            <a:srgbClr val="D2313A"/>
          </a:solidFill>
          <a:ln>
            <a:solidFill>
              <a:srgbClr val="D231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Media: </a:t>
            </a:r>
            <a:r>
              <a:rPr lang="es-CL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5,9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7155246-5EEB-4E9E-BDB5-482597A0D44F}"/>
              </a:ext>
            </a:extLst>
          </p:cNvPr>
          <p:cNvCxnSpPr/>
          <p:nvPr/>
        </p:nvCxnSpPr>
        <p:spPr>
          <a:xfrm flipV="1">
            <a:off x="7012327" y="2149401"/>
            <a:ext cx="0" cy="3676364"/>
          </a:xfrm>
          <a:prstGeom prst="line">
            <a:avLst/>
          </a:prstGeom>
          <a:ln w="12700">
            <a:solidFill>
              <a:srgbClr val="D2313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9787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8107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Considerando la plataforma Teatroamil.TV, y una escala de notas de 1 a 7, ¿Cómo la evaluaría respecto a los siguientes aspectos?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337971" y="63789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n=1.205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4FAE0D9-4004-4DA9-8170-3418DC592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009687"/>
              </p:ext>
            </p:extLst>
          </p:nvPr>
        </p:nvGraphicFramePr>
        <p:xfrm>
          <a:off x="860425" y="1439863"/>
          <a:ext cx="7743825" cy="4945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780690" y="168748"/>
            <a:ext cx="7722287" cy="564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EVALUACIÓN TEATRO A A MIL . TV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56176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RECOMENDACIÓN TEATROA A MIL . TV</a:t>
            </a:r>
            <a:endParaRPr sz="24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22BA9CE8-54A1-4DEA-8C94-36CE90E94B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211528"/>
              </p:ext>
            </p:extLst>
          </p:nvPr>
        </p:nvGraphicFramePr>
        <p:xfrm>
          <a:off x="1179871" y="1637071"/>
          <a:ext cx="7323105" cy="426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42DCAE5D-0124-4DBF-B9AF-39A841F5AD15}"/>
              </a:ext>
            </a:extLst>
          </p:cNvPr>
          <p:cNvSpPr txBox="1"/>
          <p:nvPr/>
        </p:nvSpPr>
        <p:spPr>
          <a:xfrm>
            <a:off x="9730344" y="5901070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n=1.004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2524331-291F-4FEB-9699-007621E13002}"/>
              </a:ext>
            </a:extLst>
          </p:cNvPr>
          <p:cNvSpPr txBox="1"/>
          <p:nvPr/>
        </p:nvSpPr>
        <p:spPr>
          <a:xfrm>
            <a:off x="863600" y="1002241"/>
            <a:ext cx="8091864" cy="4321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>
                <a:effectLst/>
              </a:rPr>
              <a:t>¿Usted recomendaría la plataforma Teatroamil.tv a un conocido, amigo o familiar?  </a:t>
            </a:r>
            <a:endParaRPr lang="es-CL" dirty="0">
              <a:effectLst/>
            </a:endParaRPr>
          </a:p>
          <a:p>
            <a:pPr lvl="0">
              <a:buClr>
                <a:srgbClr val="000000"/>
              </a:buClr>
              <a:buSzPts val="1100"/>
            </a:pPr>
            <a:endParaRPr lang="es-CL" sz="7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7679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1"/>
            <a:ext cx="10799763" cy="683895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3" name="Imagen 2" descr="kyle-smith-kECu7uuvlJY-unsplash.jpg"/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25"/>
          <a:stretch/>
        </p:blipFill>
        <p:spPr>
          <a:xfrm>
            <a:off x="11339" y="0"/>
            <a:ext cx="8470847" cy="6838950"/>
          </a:xfrm>
          <a:prstGeom prst="rect">
            <a:avLst/>
          </a:prstGeom>
        </p:spPr>
      </p:pic>
      <p:pic>
        <p:nvPicPr>
          <p:cNvPr id="5" name="Imagen 4" descr="descarg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9" y="2475011"/>
            <a:ext cx="1841304" cy="18413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2467667"/>
            <a:ext cx="8482186" cy="1820171"/>
          </a:xfrm>
          <a:prstGeom prst="rect">
            <a:avLst/>
          </a:prstGeom>
          <a:solidFill>
            <a:srgbClr val="F7EB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Google Shape;98;p14"/>
          <p:cNvSpPr txBox="1"/>
          <p:nvPr/>
        </p:nvSpPr>
        <p:spPr>
          <a:xfrm>
            <a:off x="-8731" y="3057108"/>
            <a:ext cx="8524938" cy="585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s-CL" sz="2400" b="1" dirty="0">
                <a:solidFill>
                  <a:srgbClr val="9A0025"/>
                </a:solidFill>
                <a:latin typeface="Verdana"/>
                <a:ea typeface="Verdana"/>
                <a:cs typeface="Verdana"/>
                <a:sym typeface="Verdana"/>
              </a:rPr>
              <a:t>ASISTENCIA A ACTIVIDADES CULTURALES </a:t>
            </a:r>
            <a:endParaRPr lang="es-CL" sz="2400" b="1" i="0" u="none" strike="noStrike" cap="none" dirty="0">
              <a:solidFill>
                <a:srgbClr val="9A002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75498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4"/>
          <p:cNvSpPr txBox="1"/>
          <p:nvPr/>
        </p:nvSpPr>
        <p:spPr>
          <a:xfrm>
            <a:off x="860425" y="102006"/>
            <a:ext cx="700957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SEXO, EDAD Y NIVEL EDUCACIONAL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DC75D7F9-5DC7-4836-9E4C-922C9CC3B9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8362104"/>
              </p:ext>
            </p:extLst>
          </p:nvPr>
        </p:nvGraphicFramePr>
        <p:xfrm>
          <a:off x="1145814" y="897585"/>
          <a:ext cx="4381829" cy="3167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Rectángulo 34">
            <a:extLst>
              <a:ext uri="{FF2B5EF4-FFF2-40B4-BE49-F238E27FC236}">
                <a16:creationId xmlns:a16="http://schemas.microsoft.com/office/drawing/2014/main" id="{E60DDFD9-05C9-4EF1-A2E6-94907B909F64}"/>
              </a:ext>
            </a:extLst>
          </p:cNvPr>
          <p:cNvSpPr/>
          <p:nvPr/>
        </p:nvSpPr>
        <p:spPr>
          <a:xfrm>
            <a:off x="3298729" y="4382226"/>
            <a:ext cx="2111201" cy="67147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05" dirty="0">
              <a:solidFill>
                <a:srgbClr val="404040"/>
              </a:solidFill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64C0D8FA-CBA9-4444-9DB0-B808A6C77215}"/>
              </a:ext>
            </a:extLst>
          </p:cNvPr>
          <p:cNvSpPr/>
          <p:nvPr/>
        </p:nvSpPr>
        <p:spPr>
          <a:xfrm>
            <a:off x="1010265" y="4378101"/>
            <a:ext cx="2225544" cy="67147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05" dirty="0">
              <a:solidFill>
                <a:srgbClr val="404040"/>
              </a:solidFill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53C256FE-BA6F-4619-9AB7-F1705942A80F}"/>
              </a:ext>
            </a:extLst>
          </p:cNvPr>
          <p:cNvSpPr/>
          <p:nvPr/>
        </p:nvSpPr>
        <p:spPr>
          <a:xfrm>
            <a:off x="1006934" y="5103202"/>
            <a:ext cx="2207675" cy="67147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05" dirty="0">
              <a:solidFill>
                <a:srgbClr val="404040"/>
              </a:solidFill>
            </a:endParaRP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7C3FDE76-D2FA-4D71-ABEB-2BD35F5E1252}"/>
              </a:ext>
            </a:extLst>
          </p:cNvPr>
          <p:cNvSpPr/>
          <p:nvPr/>
        </p:nvSpPr>
        <p:spPr>
          <a:xfrm>
            <a:off x="3294539" y="5103202"/>
            <a:ext cx="2111201" cy="67147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05" dirty="0">
              <a:solidFill>
                <a:srgbClr val="404040"/>
              </a:solidFill>
            </a:endParaRPr>
          </a:p>
        </p:txBody>
      </p:sp>
      <p:graphicFrame>
        <p:nvGraphicFramePr>
          <p:cNvPr id="42" name="Tabla 42">
            <a:extLst>
              <a:ext uri="{FF2B5EF4-FFF2-40B4-BE49-F238E27FC236}">
                <a16:creationId xmlns:a16="http://schemas.microsoft.com/office/drawing/2014/main" id="{7F9CBA0F-7040-4E20-8AB5-2BCDCB2E5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367655"/>
              </p:ext>
            </p:extLst>
          </p:nvPr>
        </p:nvGraphicFramePr>
        <p:xfrm>
          <a:off x="6035601" y="1001589"/>
          <a:ext cx="3668806" cy="4608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379">
                  <a:extLst>
                    <a:ext uri="{9D8B030D-6E8A-4147-A177-3AD203B41FA5}">
                      <a16:colId xmlns:a16="http://schemas.microsoft.com/office/drawing/2014/main" val="2253809471"/>
                    </a:ext>
                  </a:extLst>
                </a:gridCol>
                <a:gridCol w="1310427">
                  <a:extLst>
                    <a:ext uri="{9D8B030D-6E8A-4147-A177-3AD203B41FA5}">
                      <a16:colId xmlns:a16="http://schemas.microsoft.com/office/drawing/2014/main" val="3691619488"/>
                    </a:ext>
                  </a:extLst>
                </a:gridCol>
              </a:tblGrid>
              <a:tr h="512076">
                <a:tc>
                  <a:txBody>
                    <a:bodyPr/>
                    <a:lstStyle/>
                    <a:p>
                      <a:pPr marL="0" indent="57150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Sin estudios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0,1%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370099"/>
                  </a:ext>
                </a:extLst>
              </a:tr>
              <a:tr h="512076">
                <a:tc>
                  <a:txBody>
                    <a:bodyPr/>
                    <a:lstStyle/>
                    <a:p>
                      <a:pPr marL="0" indent="57150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Educación básica completa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0,1%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497340"/>
                  </a:ext>
                </a:extLst>
              </a:tr>
              <a:tr h="512076">
                <a:tc>
                  <a:txBody>
                    <a:bodyPr/>
                    <a:lstStyle/>
                    <a:p>
                      <a:pPr marL="0" indent="57150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Educación media incompleta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0,7%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011148"/>
                  </a:ext>
                </a:extLst>
              </a:tr>
              <a:tr h="512076">
                <a:tc>
                  <a:txBody>
                    <a:bodyPr/>
                    <a:lstStyle/>
                    <a:p>
                      <a:pPr marL="0" indent="57150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Educación media completa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2,6%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141102"/>
                  </a:ext>
                </a:extLst>
              </a:tr>
              <a:tr h="512076">
                <a:tc>
                  <a:txBody>
                    <a:bodyPr/>
                    <a:lstStyle/>
                    <a:p>
                      <a:pPr marL="0" indent="57150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Técnica incompleta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1,3%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122666"/>
                  </a:ext>
                </a:extLst>
              </a:tr>
              <a:tr h="512076">
                <a:tc>
                  <a:txBody>
                    <a:bodyPr/>
                    <a:lstStyle/>
                    <a:p>
                      <a:pPr marL="0" indent="57150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Técnica completa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5,4%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898903"/>
                  </a:ext>
                </a:extLst>
              </a:tr>
              <a:tr h="512076">
                <a:tc>
                  <a:txBody>
                    <a:bodyPr/>
                    <a:lstStyle/>
                    <a:p>
                      <a:pPr marL="0" indent="57150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Universidad incompleta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11,1%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135327"/>
                  </a:ext>
                </a:extLst>
              </a:tr>
              <a:tr h="512076">
                <a:tc>
                  <a:txBody>
                    <a:bodyPr/>
                    <a:lstStyle/>
                    <a:p>
                      <a:pPr marL="0" indent="57150" algn="l" fontAlgn="t">
                        <a:tabLst/>
                      </a:pPr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Universidad completa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40,9%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301861"/>
                  </a:ext>
                </a:extLst>
              </a:tr>
              <a:tr h="512076">
                <a:tc>
                  <a:txBody>
                    <a:bodyPr/>
                    <a:lstStyle/>
                    <a:p>
                      <a:pPr marL="0" indent="57150" algn="l" fontAlgn="t">
                        <a:tabLst/>
                      </a:pPr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Estudios de postgrado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37,8%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636658"/>
                  </a:ext>
                </a:extLst>
              </a:tr>
            </a:tbl>
          </a:graphicData>
        </a:graphic>
      </p:graphicFrame>
      <p:pic>
        <p:nvPicPr>
          <p:cNvPr id="44" name="Imagen 43" descr="inodoro (1).png">
            <a:extLst>
              <a:ext uri="{FF2B5EF4-FFF2-40B4-BE49-F238E27FC236}">
                <a16:creationId xmlns:a16="http://schemas.microsoft.com/office/drawing/2014/main" id="{99DEB011-AB9F-43B1-BE2F-AE78794EDE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41"/>
          <a:stretch/>
        </p:blipFill>
        <p:spPr>
          <a:xfrm>
            <a:off x="1284693" y="1293614"/>
            <a:ext cx="572660" cy="1411928"/>
          </a:xfrm>
          <a:prstGeom prst="rect">
            <a:avLst/>
          </a:prstGeom>
          <a:ln>
            <a:noFill/>
          </a:ln>
        </p:spPr>
      </p:pic>
      <p:pic>
        <p:nvPicPr>
          <p:cNvPr id="46" name="Imagen 45" descr="inodoro (1).png">
            <a:extLst>
              <a:ext uri="{FF2B5EF4-FFF2-40B4-BE49-F238E27FC236}">
                <a16:creationId xmlns:a16="http://schemas.microsoft.com/office/drawing/2014/main" id="{8649F0B2-F042-46CB-953C-4617F257AC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8"/>
          <a:stretch/>
        </p:blipFill>
        <p:spPr>
          <a:xfrm>
            <a:off x="4681946" y="1308725"/>
            <a:ext cx="662374" cy="1413471"/>
          </a:xfrm>
          <a:prstGeom prst="rect">
            <a:avLst/>
          </a:prstGeom>
          <a:ln>
            <a:noFill/>
          </a:ln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5298D3A6-B07F-4064-B04C-63FA0C991B98}"/>
              </a:ext>
            </a:extLst>
          </p:cNvPr>
          <p:cNvSpPr txBox="1"/>
          <p:nvPr/>
        </p:nvSpPr>
        <p:spPr>
          <a:xfrm>
            <a:off x="8979801" y="5642461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n=2.262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4A2EA2A9-3E32-42FD-9811-4FC10D435483}"/>
              </a:ext>
            </a:extLst>
          </p:cNvPr>
          <p:cNvSpPr txBox="1"/>
          <p:nvPr/>
        </p:nvSpPr>
        <p:spPr>
          <a:xfrm>
            <a:off x="4662521" y="3428085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n=2.264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E2EA76F7-2DBD-4973-BA5D-7A3312B00AE2}"/>
              </a:ext>
            </a:extLst>
          </p:cNvPr>
          <p:cNvSpPr/>
          <p:nvPr/>
        </p:nvSpPr>
        <p:spPr>
          <a:xfrm>
            <a:off x="970082" y="4535906"/>
            <a:ext cx="1166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6,4%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0C0B2A56-1573-4A79-B6E8-64A83EE3F24F}"/>
              </a:ext>
            </a:extLst>
          </p:cNvPr>
          <p:cNvSpPr/>
          <p:nvPr/>
        </p:nvSpPr>
        <p:spPr>
          <a:xfrm>
            <a:off x="2040317" y="4526405"/>
            <a:ext cx="1166145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Generación Z</a:t>
            </a:r>
          </a:p>
          <a:p>
            <a:pPr algn="ctr"/>
            <a:r>
              <a:rPr lang="es-CL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(18 A 24)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2F6F9112-DC64-4A26-A553-261FB37FA2C2}"/>
              </a:ext>
            </a:extLst>
          </p:cNvPr>
          <p:cNvSpPr/>
          <p:nvPr/>
        </p:nvSpPr>
        <p:spPr>
          <a:xfrm>
            <a:off x="4243785" y="4516447"/>
            <a:ext cx="116614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Millennials</a:t>
            </a:r>
          </a:p>
          <a:p>
            <a:pPr algn="ctr"/>
            <a:r>
              <a:rPr lang="es-CL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(25-39)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E711AB9D-7EDE-4279-B3EE-428FF30298C4}"/>
              </a:ext>
            </a:extLst>
          </p:cNvPr>
          <p:cNvSpPr/>
          <p:nvPr/>
        </p:nvSpPr>
        <p:spPr>
          <a:xfrm>
            <a:off x="3188920" y="4534099"/>
            <a:ext cx="1365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37,3%</a:t>
            </a: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F103FC01-96E3-4013-8B2E-33E4B2B3955C}"/>
              </a:ext>
            </a:extLst>
          </p:cNvPr>
          <p:cNvSpPr/>
          <p:nvPr/>
        </p:nvSpPr>
        <p:spPr>
          <a:xfrm>
            <a:off x="2004993" y="5231499"/>
            <a:ext cx="127192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Generación X</a:t>
            </a:r>
          </a:p>
          <a:p>
            <a:pPr algn="ctr"/>
            <a:r>
              <a:rPr lang="es-CL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(40-55)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DFF16F3C-9EFE-4C15-8CCD-BEC14A4AD824}"/>
              </a:ext>
            </a:extLst>
          </p:cNvPr>
          <p:cNvSpPr/>
          <p:nvPr/>
        </p:nvSpPr>
        <p:spPr>
          <a:xfrm>
            <a:off x="1155863" y="5242351"/>
            <a:ext cx="1059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34,3%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ABC623AC-3928-436B-A562-FECFB88CAF18}"/>
              </a:ext>
            </a:extLst>
          </p:cNvPr>
          <p:cNvSpPr txBox="1"/>
          <p:nvPr/>
        </p:nvSpPr>
        <p:spPr>
          <a:xfrm>
            <a:off x="4598975" y="4057645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n=2.200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D939775-C4E1-4D2D-A0F4-A42C662AD8E6}"/>
              </a:ext>
            </a:extLst>
          </p:cNvPr>
          <p:cNvSpPr/>
          <p:nvPr/>
        </p:nvSpPr>
        <p:spPr>
          <a:xfrm>
            <a:off x="5955671" y="4491614"/>
            <a:ext cx="3872543" cy="67147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7030527-EFFA-6645-999E-8E43B2E1BDE7}"/>
              </a:ext>
            </a:extLst>
          </p:cNvPr>
          <p:cNvGrpSpPr/>
          <p:nvPr/>
        </p:nvGrpSpPr>
        <p:grpSpPr>
          <a:xfrm>
            <a:off x="2289965" y="3902351"/>
            <a:ext cx="2126066" cy="440639"/>
            <a:chOff x="2205213" y="5261823"/>
            <a:chExt cx="2126066" cy="44063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E962D1DA-31B1-45AD-90DC-62710CD73A4D}"/>
                </a:ext>
              </a:extLst>
            </p:cNvPr>
            <p:cNvSpPr/>
            <p:nvPr/>
          </p:nvSpPr>
          <p:spPr>
            <a:xfrm>
              <a:off x="2220078" y="5261823"/>
              <a:ext cx="2111201" cy="440639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805" dirty="0">
                <a:solidFill>
                  <a:srgbClr val="404040"/>
                </a:solidFill>
              </a:endParaRPr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9BBA83D7-D6ED-4083-8723-768C995E6302}"/>
                </a:ext>
              </a:extLst>
            </p:cNvPr>
            <p:cNvSpPr/>
            <p:nvPr/>
          </p:nvSpPr>
          <p:spPr>
            <a:xfrm>
              <a:off x="3336728" y="5351337"/>
              <a:ext cx="96881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1100" dirty="0">
                  <a:solidFill>
                    <a:srgbClr val="FD737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rebuchet MS"/>
                </a:rPr>
                <a:t>MEDIA</a:t>
              </a:r>
            </a:p>
          </p:txBody>
        </p:sp>
        <p:sp>
          <p:nvSpPr>
            <p:cNvPr id="70" name="Rectángulo 69">
              <a:extLst>
                <a:ext uri="{FF2B5EF4-FFF2-40B4-BE49-F238E27FC236}">
                  <a16:creationId xmlns:a16="http://schemas.microsoft.com/office/drawing/2014/main" id="{10DB9E19-1424-45D5-8F46-C8340BA6A313}"/>
                </a:ext>
              </a:extLst>
            </p:cNvPr>
            <p:cNvSpPr/>
            <p:nvPr/>
          </p:nvSpPr>
          <p:spPr>
            <a:xfrm>
              <a:off x="2205213" y="5272001"/>
              <a:ext cx="136521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L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rebuchet MS"/>
                </a:rPr>
                <a:t>44 </a:t>
              </a:r>
              <a:r>
                <a:rPr lang="es-CL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rebuchet MS"/>
                </a:rPr>
                <a:t>Años</a:t>
              </a:r>
              <a:endPara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endParaRPr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6026FDFF-DC35-45BC-BFD4-D9A34E33F5CB}"/>
              </a:ext>
            </a:extLst>
          </p:cNvPr>
          <p:cNvSpPr/>
          <p:nvPr/>
        </p:nvSpPr>
        <p:spPr>
          <a:xfrm>
            <a:off x="3352998" y="5225495"/>
            <a:ext cx="1059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22,0%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00644FF-07D4-4B38-A54C-A984B91BA430}"/>
              </a:ext>
            </a:extLst>
          </p:cNvPr>
          <p:cNvSpPr/>
          <p:nvPr/>
        </p:nvSpPr>
        <p:spPr>
          <a:xfrm>
            <a:off x="4235766" y="5234657"/>
            <a:ext cx="116614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Baby Boomer</a:t>
            </a:r>
          </a:p>
          <a:p>
            <a:pPr algn="ctr"/>
            <a:r>
              <a:rPr lang="es-CL" sz="10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(56-75)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47A511-11FE-436D-B58C-734A44676EBF}"/>
              </a:ext>
            </a:extLst>
          </p:cNvPr>
          <p:cNvSpPr txBox="1"/>
          <p:nvPr/>
        </p:nvSpPr>
        <p:spPr>
          <a:xfrm>
            <a:off x="970081" y="5969113"/>
            <a:ext cx="8734326" cy="658706"/>
          </a:xfrm>
          <a:prstGeom prst="rect">
            <a:avLst/>
          </a:prstGeom>
          <a:noFill/>
          <a:ln w="28575">
            <a:solidFill>
              <a:srgbClr val="FC303A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es-CL" sz="7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Baby Boomer (1946-1964)</a:t>
            </a:r>
            <a:r>
              <a:rPr lang="es-CL" sz="7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: Marcados por la cultura de los años 60´, los subsidios gubernamentales y la educación de la posguerra, crecieron con la esperanza de que el mundo mejorara. </a:t>
            </a: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es-CL" sz="7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Generación X (1965-1980):  </a:t>
            </a:r>
            <a:r>
              <a:rPr lang="es-CL" sz="7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Esta generación en términos culturales esta influenciada por MTV, el grunge, hip hop y películas independientes. </a:t>
            </a: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es-CL" sz="7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Millennials (1981-1995): </a:t>
            </a:r>
            <a:r>
              <a:rPr lang="es-CL" sz="7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Generación marcado por el incremento en el uso y familiaridad con las comunicaciones, los medios de comunicación y las tecnologías digitales.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L" sz="7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Generación Z (1995-2009): </a:t>
            </a:r>
            <a:r>
              <a:rPr lang="es-CL" sz="7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Están marcados por la comodidad y uso con las tecnologías, medios de comunicación y redes sociales</a:t>
            </a:r>
            <a:endParaRPr lang="es-CL" sz="5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13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1" y="928344"/>
            <a:ext cx="772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Durante los últimos 12 meses, ¿cuántas veces ha asistido a espectáculos en vivo, tales como obras de teatro, danza o música?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337971" y="63789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n=2.240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780690" y="168749"/>
            <a:ext cx="7722287" cy="53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ESPECTÁCULOS EN VIVO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76DB850-2760-4CEA-803A-A51A6D3A11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9747203"/>
              </p:ext>
            </p:extLst>
          </p:nvPr>
        </p:nvGraphicFramePr>
        <p:xfrm>
          <a:off x="860425" y="1617644"/>
          <a:ext cx="7743825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281F10C-31FD-4A3E-9679-D644109DBC83}"/>
              </a:ext>
            </a:extLst>
          </p:cNvPr>
          <p:cNvCxnSpPr/>
          <p:nvPr/>
        </p:nvCxnSpPr>
        <p:spPr>
          <a:xfrm>
            <a:off x="4582048" y="3908809"/>
            <a:ext cx="4022202" cy="0"/>
          </a:xfrm>
          <a:prstGeom prst="straightConnector1">
            <a:avLst/>
          </a:prstGeom>
          <a:ln w="12700">
            <a:solidFill>
              <a:srgbClr val="D2313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>
            <a:extLst>
              <a:ext uri="{FF2B5EF4-FFF2-40B4-BE49-F238E27FC236}">
                <a16:creationId xmlns:a16="http://schemas.microsoft.com/office/drawing/2014/main" id="{0C3F28A4-4C0A-4648-B2DF-5DEC1EEABDE2}"/>
              </a:ext>
            </a:extLst>
          </p:cNvPr>
          <p:cNvSpPr/>
          <p:nvPr/>
        </p:nvSpPr>
        <p:spPr>
          <a:xfrm>
            <a:off x="8721969" y="3667648"/>
            <a:ext cx="1818752" cy="552660"/>
          </a:xfrm>
          <a:prstGeom prst="rect">
            <a:avLst/>
          </a:prstGeom>
          <a:solidFill>
            <a:srgbClr val="D2313A"/>
          </a:solidFill>
          <a:ln>
            <a:solidFill>
              <a:srgbClr val="D231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latin typeface="Verdana" panose="020B0604030504040204" pitchFamily="34" charset="0"/>
                <a:ea typeface="Verdana" panose="020B0604030504040204" pitchFamily="34" charset="0"/>
              </a:rPr>
              <a:t>Media: </a:t>
            </a:r>
            <a:r>
              <a:rPr lang="es-CL" sz="1800" b="1" dirty="0">
                <a:latin typeface="Verdana" panose="020B0604030504040204" pitchFamily="34" charset="0"/>
                <a:ea typeface="Verdana" panose="020B0604030504040204" pitchFamily="34" charset="0"/>
              </a:rPr>
              <a:t>7,2</a:t>
            </a:r>
          </a:p>
        </p:txBody>
      </p:sp>
    </p:spTree>
    <p:extLst>
      <p:ext uri="{BB962C8B-B14F-4D97-AF65-F5344CB8AC3E}">
        <p14:creationId xmlns:p14="http://schemas.microsoft.com/office/powerpoint/2010/main" val="1006406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1" y="928344"/>
            <a:ext cx="772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Durante los últimos 12 meses, ¿cuántas veces ha asistido a espectáculos en vivo, tales como obras de teatro, danza o música?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337971" y="63789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n=2.240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780690" y="168749"/>
            <a:ext cx="7722287" cy="531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ESPECTÁCULOS EN VIVO</a:t>
            </a:r>
            <a:endParaRPr lang="es-CL" sz="16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s-CL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Comparación Estudio Enero 2020</a:t>
            </a:r>
            <a:endParaRPr sz="16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47BC863-5A31-4B13-A0FF-57346BF85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860200"/>
              </p:ext>
            </p:extLst>
          </p:nvPr>
        </p:nvGraphicFramePr>
        <p:xfrm>
          <a:off x="863599" y="1439863"/>
          <a:ext cx="8737601" cy="5049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1186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8"/>
            <a:ext cx="7722287" cy="495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ESPECTÁCULOS EN VIVO TEATRO A MIL 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599" y="937412"/>
            <a:ext cx="6835059" cy="495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De los espectáculos en vivo a los que ha asistido durante los últimos 12 meses, ¿Cuántas de esas veces ha asistido a actividades de la Fundación Teatro a Mil? </a:t>
            </a:r>
            <a:endParaRPr lang="es-CL" sz="1000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370554" y="60425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n=2.216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98CF7CBE-7FE2-43F0-B967-C168C0C94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701783"/>
              </p:ext>
            </p:extLst>
          </p:nvPr>
        </p:nvGraphicFramePr>
        <p:xfrm>
          <a:off x="860425" y="1617644"/>
          <a:ext cx="8091864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70541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1356851" y="928344"/>
            <a:ext cx="3454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¿Usted asistió a la última edición del Festival Santiago a Mil?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3793420" y="6070256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n=2.258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780690" y="168748"/>
            <a:ext cx="7722287" cy="57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FESTIVAL SANTIAGO A MIL – ENERO 2020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B75EDFC-93AD-4D9F-A559-C544D9688F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3782248"/>
              </p:ext>
            </p:extLst>
          </p:nvPr>
        </p:nvGraphicFramePr>
        <p:xfrm>
          <a:off x="860426" y="1568587"/>
          <a:ext cx="3570101" cy="4365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A38B057-D118-486F-87CD-D9165F138E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1271726"/>
              </p:ext>
            </p:extLst>
          </p:nvPr>
        </p:nvGraphicFramePr>
        <p:xfrm>
          <a:off x="5121495" y="1523217"/>
          <a:ext cx="3786989" cy="2713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BCBB5F36-EAC8-40FD-883E-AEEF5464EA2E}"/>
              </a:ext>
            </a:extLst>
          </p:cNvPr>
          <p:cNvSpPr txBox="1"/>
          <p:nvPr/>
        </p:nvSpPr>
        <p:spPr>
          <a:xfrm>
            <a:off x="5399881" y="922256"/>
            <a:ext cx="29772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Cuando usted asistió a espectáculos del Festival Santiago a mil, </a:t>
            </a:r>
          </a:p>
          <a:p>
            <a:pPr lvl="0" algn="just"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¿Usted compró la entrada o fue una cortesía (entrada gratuita)?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D6DA50D-862D-4E5A-8B77-F51B68BFA49F}"/>
              </a:ext>
            </a:extLst>
          </p:cNvPr>
          <p:cNvSpPr txBox="1"/>
          <p:nvPr/>
        </p:nvSpPr>
        <p:spPr>
          <a:xfrm>
            <a:off x="7952877" y="3709830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n=1.179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40AE754-955B-427B-8FE2-44B9F4ED2341}"/>
              </a:ext>
            </a:extLst>
          </p:cNvPr>
          <p:cNvSpPr txBox="1"/>
          <p:nvPr/>
        </p:nvSpPr>
        <p:spPr>
          <a:xfrm>
            <a:off x="5399881" y="4370263"/>
            <a:ext cx="3482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Considerando la última edición del festival, ¿A cuántas ediciones del Festival Santiago a Mil ha asistido? (Media)</a:t>
            </a:r>
            <a:endParaRPr lang="es-CL" sz="10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D54EAA4-3E88-4467-A1C7-5D69CCC6D35E}"/>
              </a:ext>
            </a:extLst>
          </p:cNvPr>
          <p:cNvSpPr/>
          <p:nvPr/>
        </p:nvSpPr>
        <p:spPr>
          <a:xfrm>
            <a:off x="5957809" y="5157196"/>
            <a:ext cx="822652" cy="304820"/>
          </a:xfrm>
          <a:prstGeom prst="rect">
            <a:avLst/>
          </a:prstGeom>
          <a:solidFill>
            <a:srgbClr val="FD9C97"/>
          </a:solidFill>
          <a:ln>
            <a:solidFill>
              <a:srgbClr val="FD9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</a:rPr>
              <a:t>WEB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E8267D6-917E-4A51-99BC-35B62995006E}"/>
              </a:ext>
            </a:extLst>
          </p:cNvPr>
          <p:cNvSpPr/>
          <p:nvPr/>
        </p:nvSpPr>
        <p:spPr>
          <a:xfrm>
            <a:off x="5957810" y="5573305"/>
            <a:ext cx="822652" cy="304820"/>
          </a:xfrm>
          <a:prstGeom prst="rect">
            <a:avLst/>
          </a:prstGeom>
          <a:solidFill>
            <a:srgbClr val="FD3E47"/>
          </a:solidFill>
          <a:ln>
            <a:solidFill>
              <a:srgbClr val="FD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</a:rPr>
              <a:t>CALLE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A23978B-3103-427B-A853-E983EE9093E5}"/>
              </a:ext>
            </a:extLst>
          </p:cNvPr>
          <p:cNvSpPr/>
          <p:nvPr/>
        </p:nvSpPr>
        <p:spPr>
          <a:xfrm>
            <a:off x="5957809" y="6033860"/>
            <a:ext cx="822652" cy="304820"/>
          </a:xfrm>
          <a:prstGeom prst="rect">
            <a:avLst/>
          </a:prstGeom>
          <a:solidFill>
            <a:srgbClr val="9A0025"/>
          </a:solidFill>
          <a:ln>
            <a:solidFill>
              <a:srgbClr val="9A0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600" dirty="0">
                <a:latin typeface="Verdana" panose="020B0604030504040204" pitchFamily="34" charset="0"/>
                <a:ea typeface="Verdana" panose="020B0604030504040204" pitchFamily="34" charset="0"/>
              </a:rPr>
              <a:t>SALA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F964D63-0138-4CC2-8D25-3C54C29EC1CA}"/>
              </a:ext>
            </a:extLst>
          </p:cNvPr>
          <p:cNvSpPr/>
          <p:nvPr/>
        </p:nvSpPr>
        <p:spPr>
          <a:xfrm>
            <a:off x="7471429" y="6040734"/>
            <a:ext cx="822652" cy="304820"/>
          </a:xfrm>
          <a:prstGeom prst="rect">
            <a:avLst/>
          </a:prstGeom>
          <a:solidFill>
            <a:srgbClr val="9A0025"/>
          </a:solidFill>
          <a:ln>
            <a:solidFill>
              <a:srgbClr val="9A00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latin typeface="Verdana" panose="020B0604030504040204" pitchFamily="34" charset="0"/>
                <a:ea typeface="Verdana" panose="020B0604030504040204" pitchFamily="34" charset="0"/>
              </a:rPr>
              <a:t>7,8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AA32E9A-EA03-4FE4-9D12-51600C0C2105}"/>
              </a:ext>
            </a:extLst>
          </p:cNvPr>
          <p:cNvSpPr/>
          <p:nvPr/>
        </p:nvSpPr>
        <p:spPr>
          <a:xfrm>
            <a:off x="7471429" y="5595312"/>
            <a:ext cx="822652" cy="304820"/>
          </a:xfrm>
          <a:prstGeom prst="rect">
            <a:avLst/>
          </a:prstGeom>
          <a:solidFill>
            <a:srgbClr val="FD3E47"/>
          </a:solidFill>
          <a:ln>
            <a:solidFill>
              <a:srgbClr val="FD3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latin typeface="Verdana" panose="020B0604030504040204" pitchFamily="34" charset="0"/>
                <a:ea typeface="Verdana" panose="020B0604030504040204" pitchFamily="34" charset="0"/>
              </a:rPr>
              <a:t>5,2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B07A5A0C-DA7F-43E3-B91A-215F1AACBFEF}"/>
              </a:ext>
            </a:extLst>
          </p:cNvPr>
          <p:cNvSpPr/>
          <p:nvPr/>
        </p:nvSpPr>
        <p:spPr>
          <a:xfrm>
            <a:off x="7471429" y="5149890"/>
            <a:ext cx="822652" cy="304820"/>
          </a:xfrm>
          <a:prstGeom prst="rect">
            <a:avLst/>
          </a:prstGeom>
          <a:solidFill>
            <a:srgbClr val="FD9C97"/>
          </a:solidFill>
          <a:ln>
            <a:solidFill>
              <a:srgbClr val="FD9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 dirty="0">
                <a:latin typeface="Verdana" panose="020B0604030504040204" pitchFamily="34" charset="0"/>
                <a:ea typeface="Verdana" panose="020B0604030504040204" pitchFamily="34" charset="0"/>
              </a:rPr>
              <a:t>7,7</a:t>
            </a:r>
          </a:p>
        </p:txBody>
      </p:sp>
    </p:spTree>
    <p:extLst>
      <p:ext uri="{BB962C8B-B14F-4D97-AF65-F5344CB8AC3E}">
        <p14:creationId xmlns:p14="http://schemas.microsoft.com/office/powerpoint/2010/main" val="40712333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1"/>
            <a:ext cx="10799763" cy="683895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Imagen 1" descr="eugene-chystiakov-UsCIjoopOSA-unsplash.jpg"/>
          <p:cNvPicPr>
            <a:picLocks noChangeAspect="1"/>
          </p:cNvPicPr>
          <p:nvPr/>
        </p:nvPicPr>
        <p:blipFill rotWithShape="1">
          <a:blip r:embed="rId2" cstate="print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482186" cy="6838950"/>
          </a:xfrm>
          <a:prstGeom prst="rect">
            <a:avLst/>
          </a:prstGeom>
        </p:spPr>
      </p:pic>
      <p:pic>
        <p:nvPicPr>
          <p:cNvPr id="5" name="Imagen 4" descr="descarg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9" y="2475011"/>
            <a:ext cx="1841304" cy="18413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2467667"/>
            <a:ext cx="8482186" cy="1820171"/>
          </a:xfrm>
          <a:prstGeom prst="rect">
            <a:avLst/>
          </a:prstGeom>
          <a:solidFill>
            <a:srgbClr val="F7EB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Google Shape;98;p14"/>
          <p:cNvSpPr txBox="1"/>
          <p:nvPr/>
        </p:nvSpPr>
        <p:spPr>
          <a:xfrm>
            <a:off x="-8731" y="3057108"/>
            <a:ext cx="8524938" cy="68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s-CL" sz="2400" b="1" dirty="0">
                <a:solidFill>
                  <a:srgbClr val="9A0025"/>
                </a:solidFill>
                <a:latin typeface="Verdana"/>
                <a:ea typeface="Verdana"/>
                <a:cs typeface="Verdana"/>
                <a:sym typeface="Verdana"/>
              </a:rPr>
              <a:t>EXPECTATIVAS SOBRE PRÓXIMA NORMALIDAD </a:t>
            </a:r>
            <a:endParaRPr lang="es-CL" sz="2400" b="1" i="0" u="none" strike="noStrike" cap="none" dirty="0">
              <a:solidFill>
                <a:srgbClr val="9A002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985206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1" y="928344"/>
            <a:ext cx="772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 general, ¿Qué tan probable cree usted que se pueda volver a tener una vida como solía ser antes de la pandemia del Covid-19?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337971" y="63789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n=2.235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780690" y="168748"/>
            <a:ext cx="7805199" cy="5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2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PROBABILIDAD DE TENER VIDA PRE PANDEMIA</a:t>
            </a:r>
            <a:endParaRPr sz="22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76DB850-2760-4CEA-803A-A51A6D3A11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4549921"/>
              </p:ext>
            </p:extLst>
          </p:nvPr>
        </p:nvGraphicFramePr>
        <p:xfrm>
          <a:off x="879447" y="1390009"/>
          <a:ext cx="7724803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50888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ACTIVIDADES COTIDIANAS</a:t>
            </a:r>
            <a:endParaRPr sz="24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7722288" cy="495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Considerando la lista de actividades, ¿En cuantos meses más usted cree que podrá hacer cada una de estas actividades?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370554" y="60425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n=2.263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98CF7CBE-7FE2-43F0-B967-C168C0C94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7330173"/>
              </p:ext>
            </p:extLst>
          </p:nvPr>
        </p:nvGraphicFramePr>
        <p:xfrm>
          <a:off x="860425" y="1474788"/>
          <a:ext cx="8091864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F33932F5-CD67-417F-A35E-651ADA36B7C6}"/>
              </a:ext>
            </a:extLst>
          </p:cNvPr>
          <p:cNvSpPr/>
          <p:nvPr/>
        </p:nvSpPr>
        <p:spPr>
          <a:xfrm>
            <a:off x="863600" y="3517087"/>
            <a:ext cx="6658077" cy="574292"/>
          </a:xfrm>
          <a:prstGeom prst="rect">
            <a:avLst/>
          </a:prstGeom>
          <a:noFill/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1124E0-88DA-4349-8107-F4F5FBE39D90}"/>
              </a:ext>
            </a:extLst>
          </p:cNvPr>
          <p:cNvSpPr txBox="1"/>
          <p:nvPr/>
        </p:nvSpPr>
        <p:spPr>
          <a:xfrm>
            <a:off x="5147187" y="6362424"/>
            <a:ext cx="2374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2020          2021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57E5E5C-CA1C-3545-A2E8-A716B19EF47A}"/>
              </a:ext>
            </a:extLst>
          </p:cNvPr>
          <p:cNvCxnSpPr>
            <a:cxnSpLocks/>
            <a:stCxn id="6" idx="2"/>
          </p:cNvCxnSpPr>
          <p:nvPr/>
        </p:nvCxnSpPr>
        <p:spPr>
          <a:xfrm flipV="1">
            <a:off x="6334432" y="1474788"/>
            <a:ext cx="0" cy="5195413"/>
          </a:xfrm>
          <a:prstGeom prst="line">
            <a:avLst/>
          </a:prstGeom>
          <a:ln w="12700">
            <a:solidFill>
              <a:srgbClr val="D2313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C2FCD8A1-4FF7-4E0C-8DE0-B82807027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585161"/>
              </p:ext>
            </p:extLst>
          </p:nvPr>
        </p:nvGraphicFramePr>
        <p:xfrm>
          <a:off x="9193192" y="1073945"/>
          <a:ext cx="1403247" cy="4798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247">
                  <a:extLst>
                    <a:ext uri="{9D8B030D-6E8A-4147-A177-3AD203B41FA5}">
                      <a16:colId xmlns:a16="http://schemas.microsoft.com/office/drawing/2014/main" val="3449029675"/>
                    </a:ext>
                  </a:extLst>
                </a:gridCol>
              </a:tblGrid>
              <a:tr h="610591">
                <a:tc>
                  <a:txBody>
                    <a:bodyPr/>
                    <a:lstStyle/>
                    <a:p>
                      <a:pPr algn="ctr"/>
                      <a:r>
                        <a:rPr lang="es-CL" sz="1600" b="1" dirty="0">
                          <a:solidFill>
                            <a:srgbClr val="FD3E4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MES PROBABLE</a:t>
                      </a:r>
                      <a:r>
                        <a:rPr lang="es-CL" sz="16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774242"/>
                  </a:ext>
                </a:extLst>
              </a:tr>
              <a:tr h="610591">
                <a:tc>
                  <a:txBody>
                    <a:bodyPr/>
                    <a:lstStyle/>
                    <a:p>
                      <a:pPr algn="ctr"/>
                      <a:r>
                        <a:rPr lang="es-CL" sz="12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Mayo 2021</a:t>
                      </a:r>
                    </a:p>
                  </a:txBody>
                  <a:tcPr anchor="ctr"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796877"/>
                  </a:ext>
                </a:extLst>
              </a:tr>
              <a:tr h="610591">
                <a:tc>
                  <a:txBody>
                    <a:bodyPr/>
                    <a:lstStyle/>
                    <a:p>
                      <a:pPr algn="ctr"/>
                      <a:r>
                        <a:rPr lang="es-CL" sz="12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Enero 2021</a:t>
                      </a:r>
                    </a:p>
                  </a:txBody>
                  <a:tcPr anchor="ctr"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770705"/>
                  </a:ext>
                </a:extLst>
              </a:tr>
              <a:tr h="1831773">
                <a:tc>
                  <a:txBody>
                    <a:bodyPr/>
                    <a:lstStyle/>
                    <a:p>
                      <a:pPr algn="ctr"/>
                      <a:r>
                        <a:rPr lang="es-CL" sz="12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Enero 2021</a:t>
                      </a:r>
                    </a:p>
                  </a:txBody>
                  <a:tcPr anchor="ctr"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496460"/>
                  </a:ext>
                </a:extLst>
              </a:tr>
              <a:tr h="610591">
                <a:tc>
                  <a:txBody>
                    <a:bodyPr/>
                    <a:lstStyle/>
                    <a:p>
                      <a:pPr algn="ctr"/>
                      <a:r>
                        <a:rPr lang="es-CL" sz="12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Diciembre 2020</a:t>
                      </a:r>
                    </a:p>
                  </a:txBody>
                  <a:tcPr anchor="ctr"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676471"/>
                  </a:ext>
                </a:extLst>
              </a:tr>
              <a:tr h="524081">
                <a:tc>
                  <a:txBody>
                    <a:bodyPr/>
                    <a:lstStyle/>
                    <a:p>
                      <a:pPr algn="ctr"/>
                      <a:r>
                        <a:rPr lang="es-CL" sz="12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Octubre 2020 </a:t>
                      </a:r>
                    </a:p>
                  </a:txBody>
                  <a:tcPr anchor="ctr"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675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9607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7639377" cy="708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Pensando en los próximos 6 meses, considerando una escala de 1 a 10, donde 1 es “Pesimista” y 10 es “Optimista” ¿Usted se siente optimista o pesimista respecto de la normalización de la actividad cultural en Chile después de la pandemia del Covid-19?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337971" y="63789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n=2.252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860425" y="168749"/>
            <a:ext cx="7642552" cy="535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EXPECTATIVAS ACTIVIDAD CULTURAL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F15F65C-76A0-4F60-A017-00D9B82788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657516"/>
              </p:ext>
            </p:extLst>
          </p:nvPr>
        </p:nvGraphicFramePr>
        <p:xfrm>
          <a:off x="860425" y="1735451"/>
          <a:ext cx="8062349" cy="410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496E564C-372A-4FCE-A5AF-3C2983DDECEB}"/>
              </a:ext>
            </a:extLst>
          </p:cNvPr>
          <p:cNvSpPr/>
          <p:nvPr/>
        </p:nvSpPr>
        <p:spPr>
          <a:xfrm>
            <a:off x="8688716" y="5836371"/>
            <a:ext cx="1564291" cy="338553"/>
          </a:xfrm>
          <a:prstGeom prst="rect">
            <a:avLst/>
          </a:prstGeom>
          <a:solidFill>
            <a:srgbClr val="953735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Optimista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BBC8523-F0D3-446B-97D8-AC8B3272880B}"/>
              </a:ext>
            </a:extLst>
          </p:cNvPr>
          <p:cNvSpPr/>
          <p:nvPr/>
        </p:nvSpPr>
        <p:spPr>
          <a:xfrm>
            <a:off x="477414" y="5910606"/>
            <a:ext cx="1564291" cy="338553"/>
          </a:xfrm>
          <a:prstGeom prst="rect">
            <a:avLst/>
          </a:prstGeom>
          <a:solidFill>
            <a:srgbClr val="953735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Pesimista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C901C67-3D26-4671-9008-C6A84D7AF4E1}"/>
              </a:ext>
            </a:extLst>
          </p:cNvPr>
          <p:cNvSpPr/>
          <p:nvPr/>
        </p:nvSpPr>
        <p:spPr>
          <a:xfrm>
            <a:off x="4124185" y="1829311"/>
            <a:ext cx="1189177" cy="414779"/>
          </a:xfrm>
          <a:prstGeom prst="rect">
            <a:avLst/>
          </a:prstGeom>
          <a:solidFill>
            <a:srgbClr val="D2313A"/>
          </a:solidFill>
          <a:ln>
            <a:solidFill>
              <a:srgbClr val="D231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Media: </a:t>
            </a:r>
            <a:r>
              <a:rPr lang="es-C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5,0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2A82EF6-001D-4086-B19F-5C9BB524B131}"/>
              </a:ext>
            </a:extLst>
          </p:cNvPr>
          <p:cNvCxnSpPr/>
          <p:nvPr/>
        </p:nvCxnSpPr>
        <p:spPr>
          <a:xfrm flipV="1">
            <a:off x="4707015" y="2265045"/>
            <a:ext cx="0" cy="1442301"/>
          </a:xfrm>
          <a:prstGeom prst="line">
            <a:avLst/>
          </a:prstGeom>
          <a:ln w="12700">
            <a:solidFill>
              <a:srgbClr val="D2313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0366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8"/>
            <a:ext cx="7920858" cy="54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CONDICIONES ASISTENCIA PRESENCIAL A ESPECTÁCULOS </a:t>
            </a:r>
            <a:endParaRPr sz="18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43958"/>
            <a:ext cx="7159524" cy="495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Si la organización del Festival tomará las siguientes medidas de seguridad sanitaria, ¿usted asistiría a espectáculos artísticos si...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417688" y="6274683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n=2.147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D35B19D-E88C-45AC-A2B4-E31748A11D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9227041"/>
              </p:ext>
            </p:extLst>
          </p:nvPr>
        </p:nvGraphicFramePr>
        <p:xfrm>
          <a:off x="860425" y="1474788"/>
          <a:ext cx="8557263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58846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1" y="928344"/>
            <a:ext cx="7740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Considerando los siguientes aspectos, ¿cuál de estos es el más importante para usted al momento de evaluar una posible vuelta a asistir presencialmente  a espectáculos artísticos?</a:t>
            </a:r>
            <a:endParaRPr lang="es-CL" sz="10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337971" y="63789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n=2.217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879447" y="168748"/>
            <a:ext cx="7792604" cy="598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18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ASPECTOS PRIORITARIOS  PARA EVALUAR</a:t>
            </a:r>
            <a:r>
              <a:rPr lang="es-CL" sz="1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lvl="0"/>
            <a:r>
              <a:rPr lang="es-CL" sz="1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ASISTIR A ESPECTÁCULOS PRESENCIALES</a:t>
            </a:r>
            <a:endParaRPr sz="18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D76DB850-2760-4CEA-803A-A51A6D3A11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0067970"/>
              </p:ext>
            </p:extLst>
          </p:nvPr>
        </p:nvGraphicFramePr>
        <p:xfrm>
          <a:off x="879447" y="1390009"/>
          <a:ext cx="7724803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4684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827824" y="102761"/>
            <a:ext cx="5445447" cy="58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COMUNA Y REGIÓN</a:t>
            </a:r>
            <a:endParaRPr sz="24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6F8279D0-810A-4E73-9F25-BD8474E85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036827"/>
              </p:ext>
            </p:extLst>
          </p:nvPr>
        </p:nvGraphicFramePr>
        <p:xfrm>
          <a:off x="1097787" y="1282583"/>
          <a:ext cx="4588057" cy="4872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132">
                  <a:extLst>
                    <a:ext uri="{9D8B030D-6E8A-4147-A177-3AD203B41FA5}">
                      <a16:colId xmlns:a16="http://schemas.microsoft.com/office/drawing/2014/main" val="1779493286"/>
                    </a:ext>
                  </a:extLst>
                </a:gridCol>
                <a:gridCol w="2978870">
                  <a:extLst>
                    <a:ext uri="{9D8B030D-6E8A-4147-A177-3AD203B41FA5}">
                      <a16:colId xmlns:a16="http://schemas.microsoft.com/office/drawing/2014/main" val="2490729897"/>
                    </a:ext>
                  </a:extLst>
                </a:gridCol>
                <a:gridCol w="789055">
                  <a:extLst>
                    <a:ext uri="{9D8B030D-6E8A-4147-A177-3AD203B41FA5}">
                      <a16:colId xmlns:a16="http://schemas.microsoft.com/office/drawing/2014/main" val="472466341"/>
                    </a:ext>
                  </a:extLst>
                </a:gridCol>
              </a:tblGrid>
              <a:tr h="319975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XV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0,2%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244291"/>
                  </a:ext>
                </a:extLst>
              </a:tr>
              <a:tr h="319975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804701"/>
                  </a:ext>
                </a:extLst>
              </a:tr>
              <a:tr h="320511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1,0%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786"/>
                  </a:ext>
                </a:extLst>
              </a:tr>
              <a:tr h="320511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III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226594"/>
                  </a:ext>
                </a:extLst>
              </a:tr>
              <a:tr h="311085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IV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0,9%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702130"/>
                  </a:ext>
                </a:extLst>
              </a:tr>
              <a:tr h="311084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V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5,0%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713891"/>
                  </a:ext>
                </a:extLst>
              </a:tr>
              <a:tr h="329938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XIII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80,6%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592823"/>
                  </a:ext>
                </a:extLst>
              </a:tr>
              <a:tr h="329938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VI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Libertador Bernardo O'Higgins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1,4%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263294"/>
                  </a:ext>
                </a:extLst>
              </a:tr>
              <a:tr h="292231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VII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Del Maule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795977"/>
                  </a:ext>
                </a:extLst>
              </a:tr>
              <a:tr h="273378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VIII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Del Biobío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2,6%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351641"/>
                  </a:ext>
                </a:extLst>
              </a:tr>
              <a:tr h="301657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IX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De la Araucanía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1,3%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258638"/>
                  </a:ext>
                </a:extLst>
              </a:tr>
              <a:tr h="292231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XIV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De los Ríos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0,7%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31978"/>
                  </a:ext>
                </a:extLst>
              </a:tr>
              <a:tr h="292231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X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De lo Lagos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0,6%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210015"/>
                  </a:ext>
                </a:extLst>
              </a:tr>
              <a:tr h="273378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XI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Aisén del Gral. Carlos Ibáñez del Campo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0,1%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87831"/>
                  </a:ext>
                </a:extLst>
              </a:tr>
              <a:tr h="311084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XII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Magallanes y de la Antártica Chilena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0,3%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3E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95774"/>
                  </a:ext>
                </a:extLst>
              </a:tr>
              <a:tr h="273377"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XVI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Extranjero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1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3,8%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469884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41C655DD-B491-4584-A271-7100C390BE9E}"/>
              </a:ext>
            </a:extLst>
          </p:cNvPr>
          <p:cNvSpPr txBox="1"/>
          <p:nvPr/>
        </p:nvSpPr>
        <p:spPr>
          <a:xfrm>
            <a:off x="9816389" y="6127118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n=2.260</a:t>
            </a:r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36888B94-CBC1-4692-AC5E-1906F2D8D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217288"/>
              </p:ext>
            </p:extLst>
          </p:nvPr>
        </p:nvGraphicFramePr>
        <p:xfrm>
          <a:off x="7363074" y="3145134"/>
          <a:ext cx="2482351" cy="2981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477">
                  <a:extLst>
                    <a:ext uri="{9D8B030D-6E8A-4147-A177-3AD203B41FA5}">
                      <a16:colId xmlns:a16="http://schemas.microsoft.com/office/drawing/2014/main" val="4100176142"/>
                    </a:ext>
                  </a:extLst>
                </a:gridCol>
                <a:gridCol w="1179874">
                  <a:extLst>
                    <a:ext uri="{9D8B030D-6E8A-4147-A177-3AD203B41FA5}">
                      <a16:colId xmlns:a16="http://schemas.microsoft.com/office/drawing/2014/main" val="1477370055"/>
                    </a:ext>
                  </a:extLst>
                </a:gridCol>
              </a:tblGrid>
              <a:tr h="381009"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México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1,2%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380621"/>
                  </a:ext>
                </a:extLst>
              </a:tr>
              <a:tr h="277775"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Brasil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0,6%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111497"/>
                  </a:ext>
                </a:extLst>
              </a:tr>
              <a:tr h="265148"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Perú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0,6%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008869"/>
                  </a:ext>
                </a:extLst>
              </a:tr>
              <a:tr h="328278"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España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0,3%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338836"/>
                  </a:ext>
                </a:extLst>
              </a:tr>
              <a:tr h="378784"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Argentina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0,3%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230374"/>
                  </a:ext>
                </a:extLst>
              </a:tr>
              <a:tr h="290400"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Extranjero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0,2%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765678"/>
                  </a:ext>
                </a:extLst>
              </a:tr>
              <a:tr h="340905"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Francia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0,2%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124738"/>
                  </a:ext>
                </a:extLst>
              </a:tr>
              <a:tr h="391408"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Estados Unidos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0,1%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77056"/>
                  </a:ext>
                </a:extLst>
              </a:tr>
              <a:tr h="328278"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Colombia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0,1%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551126"/>
                  </a:ext>
                </a:extLst>
              </a:tr>
            </a:tbl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60F1F8B2-4028-494F-813C-9FC782D330A1}"/>
              </a:ext>
            </a:extLst>
          </p:cNvPr>
          <p:cNvSpPr/>
          <p:nvPr/>
        </p:nvSpPr>
        <p:spPr>
          <a:xfrm>
            <a:off x="863600" y="3157537"/>
            <a:ext cx="5064760" cy="378143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48765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8"/>
            <a:ext cx="7722287" cy="538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ASISTENCIA FESTIVAL (FUTURA) 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22BA9CE8-54A1-4DEA-8C94-36CE90E94B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5339103"/>
              </p:ext>
            </p:extLst>
          </p:nvPr>
        </p:nvGraphicFramePr>
        <p:xfrm>
          <a:off x="989712" y="1733614"/>
          <a:ext cx="7880807" cy="439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42DCAE5D-0124-4DBF-B9AF-39A841F5AD15}"/>
              </a:ext>
            </a:extLst>
          </p:cNvPr>
          <p:cNvSpPr txBox="1"/>
          <p:nvPr/>
        </p:nvSpPr>
        <p:spPr>
          <a:xfrm>
            <a:off x="9730344" y="5901070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n=2.210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2524331-291F-4FEB-9699-007621E13002}"/>
              </a:ext>
            </a:extLst>
          </p:cNvPr>
          <p:cNvSpPr txBox="1"/>
          <p:nvPr/>
        </p:nvSpPr>
        <p:spPr>
          <a:xfrm>
            <a:off x="863600" y="1002241"/>
            <a:ext cx="772228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>
                <a:effectLst/>
              </a:rPr>
              <a:t>Considerando la información que usted tiene y su situación personal, </a:t>
            </a:r>
          </a:p>
          <a:p>
            <a:r>
              <a:rPr lang="es-ES" dirty="0">
                <a:solidFill>
                  <a:schemeClr val="tx1"/>
                </a:solidFill>
                <a:effectLst/>
              </a:rPr>
              <a:t>¿Usted cree que </a:t>
            </a:r>
            <a:r>
              <a:rPr lang="es-ES" u="sng" dirty="0">
                <a:solidFill>
                  <a:schemeClr val="tx1"/>
                </a:solidFill>
                <a:effectLst/>
              </a:rPr>
              <a:t>asistirá</a:t>
            </a:r>
            <a:r>
              <a:rPr lang="es-ES" dirty="0">
                <a:solidFill>
                  <a:schemeClr val="tx1"/>
                </a:solidFill>
                <a:effectLst/>
              </a:rPr>
              <a:t> al Festival Santiago a Mil en enero de 2021?</a:t>
            </a:r>
            <a:endParaRPr lang="es-CL" sz="4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8171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1460090" y="1038874"/>
            <a:ext cx="2787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¿Usted </a:t>
            </a:r>
            <a:r>
              <a:rPr lang="es-ES" sz="1200" i="1" u="sng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asistió</a:t>
            </a: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a la última edición del Festival Santiago a Mil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s-ES" sz="1200" i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(Enero 2020)? </a:t>
            </a:r>
            <a:endParaRPr lang="es-CL" sz="1200" i="1" dirty="0"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3793420" y="6070256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n=2.258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780690" y="168748"/>
            <a:ext cx="7722287" cy="574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ASISTENCIA FESTIVAL </a:t>
            </a:r>
            <a:r>
              <a:rPr lang="es-CL" sz="2400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(PASADA Y FUTURA) </a:t>
            </a:r>
            <a:endParaRPr sz="2400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B75EDFC-93AD-4D9F-A559-C544D9688F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491111"/>
              </p:ext>
            </p:extLst>
          </p:nvPr>
        </p:nvGraphicFramePr>
        <p:xfrm>
          <a:off x="860426" y="1439863"/>
          <a:ext cx="3570102" cy="449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2DA83964-926D-47F6-92E6-C284A3233A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369452"/>
              </p:ext>
            </p:extLst>
          </p:nvPr>
        </p:nvGraphicFramePr>
        <p:xfrm>
          <a:off x="5418356" y="1941282"/>
          <a:ext cx="4409858" cy="3506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62FA586A-BB3A-462F-AD15-99B0847B4356}"/>
              </a:ext>
            </a:extLst>
          </p:cNvPr>
          <p:cNvSpPr txBox="1"/>
          <p:nvPr/>
        </p:nvSpPr>
        <p:spPr>
          <a:xfrm>
            <a:off x="5235363" y="1233075"/>
            <a:ext cx="4247850" cy="7082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>
                <a:effectLst/>
              </a:rPr>
              <a:t>Considerando la información que usted tiene y su situación personal, </a:t>
            </a:r>
            <a:r>
              <a:rPr lang="es-ES" dirty="0">
                <a:solidFill>
                  <a:srgbClr val="000000"/>
                </a:solidFill>
              </a:rPr>
              <a:t>¿Usted cree que </a:t>
            </a:r>
            <a:r>
              <a:rPr lang="es-ES" u="sng" dirty="0">
                <a:solidFill>
                  <a:srgbClr val="000000"/>
                </a:solidFill>
              </a:rPr>
              <a:t>asistirá</a:t>
            </a:r>
            <a:r>
              <a:rPr lang="es-ES" dirty="0">
                <a:solidFill>
                  <a:srgbClr val="000000"/>
                </a:solidFill>
              </a:rPr>
              <a:t> al Festival Santiago a Mil en enero de 2021?</a:t>
            </a:r>
            <a:endParaRPr lang="es-CL" dirty="0">
              <a:solidFill>
                <a:srgbClr val="000000"/>
              </a:solidFill>
            </a:endParaRP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A7BE821E-3CFB-44B5-B1BA-857990AE4968}"/>
              </a:ext>
            </a:extLst>
          </p:cNvPr>
          <p:cNvCxnSpPr>
            <a:cxnSpLocks/>
          </p:cNvCxnSpPr>
          <p:nvPr/>
        </p:nvCxnSpPr>
        <p:spPr>
          <a:xfrm>
            <a:off x="2554424" y="3263988"/>
            <a:ext cx="2563266" cy="0"/>
          </a:xfrm>
          <a:prstGeom prst="straightConnector1">
            <a:avLst/>
          </a:prstGeom>
          <a:ln w="12700">
            <a:solidFill>
              <a:srgbClr val="FD9C9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8901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1"/>
            <a:ext cx="10799763" cy="683895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6364EF-A40B-4220-ACF2-807632B4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31" y="0"/>
            <a:ext cx="8490917" cy="6838950"/>
          </a:xfrm>
          <a:prstGeom prst="rect">
            <a:avLst/>
          </a:prstGeom>
        </p:spPr>
      </p:pic>
      <p:pic>
        <p:nvPicPr>
          <p:cNvPr id="5" name="Imagen 4" descr="descarg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9" y="2475011"/>
            <a:ext cx="1841304" cy="184130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525EE73-547F-4044-A58E-127D5F0CF622}"/>
              </a:ext>
            </a:extLst>
          </p:cNvPr>
          <p:cNvSpPr/>
          <p:nvPr/>
        </p:nvSpPr>
        <p:spPr>
          <a:xfrm>
            <a:off x="0" y="-1"/>
            <a:ext cx="8533669" cy="6838949"/>
          </a:xfrm>
          <a:prstGeom prst="rect">
            <a:avLst/>
          </a:prstGeom>
          <a:solidFill>
            <a:srgbClr val="FC303A">
              <a:alpha val="36863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ángulo 6"/>
          <p:cNvSpPr/>
          <p:nvPr/>
        </p:nvSpPr>
        <p:spPr>
          <a:xfrm>
            <a:off x="-26193" y="2467667"/>
            <a:ext cx="8508379" cy="1820171"/>
          </a:xfrm>
          <a:prstGeom prst="rect">
            <a:avLst/>
          </a:prstGeom>
          <a:solidFill>
            <a:srgbClr val="F7EB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Google Shape;98;p14"/>
          <p:cNvSpPr txBox="1"/>
          <p:nvPr/>
        </p:nvSpPr>
        <p:spPr>
          <a:xfrm>
            <a:off x="-8731" y="3057109"/>
            <a:ext cx="852493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s-CL" sz="2400" b="1" dirty="0">
                <a:solidFill>
                  <a:srgbClr val="9A0025"/>
                </a:solidFill>
                <a:latin typeface="Verdana"/>
                <a:ea typeface="Verdana"/>
                <a:cs typeface="Verdana"/>
                <a:sym typeface="Verdana"/>
              </a:rPr>
              <a:t>TIPOLOGÍA USUARIOS PLATAFORMAS WEB</a:t>
            </a:r>
            <a:endParaRPr lang="es-CL" sz="2400" b="1" i="0" u="none" strike="noStrike" cap="none" dirty="0">
              <a:solidFill>
                <a:srgbClr val="9A002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047601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780690" y="168748"/>
            <a:ext cx="7722287" cy="509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0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TIPOLOGÍA USUARIOS PLATAFORMAS WEB</a:t>
            </a:r>
            <a:endParaRPr sz="20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AF56DC3-918A-4675-BFD7-7DBA5BAE17BC}"/>
              </a:ext>
            </a:extLst>
          </p:cNvPr>
          <p:cNvSpPr txBox="1"/>
          <p:nvPr/>
        </p:nvSpPr>
        <p:spPr>
          <a:xfrm>
            <a:off x="780691" y="920551"/>
            <a:ext cx="7823559" cy="574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A partir de las pregunta acerca de la visualización de espectáculos previo a la cuarentena, durante la cuarentena y posterior a esta, se elaboró una tipología con el objetivo de caracterizar los usuarios de plataformas web. </a:t>
            </a:r>
          </a:p>
          <a:p>
            <a:pPr algn="just">
              <a:lnSpc>
                <a:spcPct val="150000"/>
              </a:lnSpc>
            </a:pPr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Se identifican tres grupos de personas, que se diferencian en los siguientes aspectos:</a:t>
            </a:r>
          </a:p>
          <a:p>
            <a:pPr marL="811213" lvl="5" indent="-274638" algn="just">
              <a:lnSpc>
                <a:spcPts val="228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Usuarios</a:t>
            </a:r>
            <a:r>
              <a:rPr lang="es-CL" b="1" dirty="0">
                <a:latin typeface="Verdana" panose="020B0604030504040204" pitchFamily="34" charset="0"/>
                <a:ea typeface="Verdana" panose="020B0604030504040204" pitchFamily="34" charset="0"/>
              </a:rPr>
              <a:t> Ocasional</a:t>
            </a:r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: Este grupo de personas  no ocupaba servicios de internet/streaming para visualizar contenido cultural o espectáculos  previo a la pandemia del Covi-19 y tampoco planea ocupar este tipo de plataformas para ver shows posterior a la pandemia del Covid-19.</a:t>
            </a:r>
          </a:p>
          <a:p>
            <a:pPr marL="811213" lvl="5" indent="-274638" algn="just">
              <a:lnSpc>
                <a:spcPts val="228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Usuarios</a:t>
            </a:r>
            <a:r>
              <a:rPr lang="es-CL" b="1" dirty="0">
                <a:latin typeface="Verdana" panose="020B0604030504040204" pitchFamily="34" charset="0"/>
                <a:ea typeface="Verdana" panose="020B0604030504040204" pitchFamily="34" charset="0"/>
              </a:rPr>
              <a:t> Nuevos</a:t>
            </a:r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: Este grupo de personas previo a la pandemia del Covid-19 no visualizaba contenido cultural o espectáculos mediante servicios de internet/streaming y comenzaron a utilizar este sistema durante la pandemia del Covdi-19 y planean seguirlos usando incluso después de la pandemia. </a:t>
            </a:r>
          </a:p>
          <a:p>
            <a:pPr marL="811213" lvl="5" indent="-274638" algn="just">
              <a:lnSpc>
                <a:spcPts val="228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Usuarios</a:t>
            </a:r>
            <a:r>
              <a:rPr lang="es-CL" b="1" dirty="0">
                <a:latin typeface="Verdana" panose="020B0604030504040204" pitchFamily="34" charset="0"/>
                <a:ea typeface="Verdana" panose="020B0604030504040204" pitchFamily="34" charset="0"/>
              </a:rPr>
              <a:t> Fieles</a:t>
            </a:r>
            <a:r>
              <a:rPr lang="es-CL" dirty="0">
                <a:latin typeface="Verdana" panose="020B0604030504040204" pitchFamily="34" charset="0"/>
                <a:ea typeface="Verdana" panose="020B0604030504040204" pitchFamily="34" charset="0"/>
              </a:rPr>
              <a:t>: Este grupo de personas que utilizaba estos servicios de internet/streaming constantemente para visualizar contenido cultural o espectáculos y que planea seguirlos usándolos posterior de la pandemia.</a:t>
            </a:r>
          </a:p>
        </p:txBody>
      </p:sp>
    </p:spTree>
    <p:extLst>
      <p:ext uri="{BB962C8B-B14F-4D97-AF65-F5344CB8AC3E}">
        <p14:creationId xmlns:p14="http://schemas.microsoft.com/office/powerpoint/2010/main" val="22595790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337971" y="63789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n=1.435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DISTRIBUCIÓN TIPOS DE USUARIOS </a:t>
            </a:r>
          </a:p>
          <a:p>
            <a:pPr lvl="0"/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83DA2E6-BFE0-4428-85F1-BEFC593B9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4786305"/>
              </p:ext>
            </p:extLst>
          </p:nvPr>
        </p:nvGraphicFramePr>
        <p:xfrm>
          <a:off x="1192947" y="1594726"/>
          <a:ext cx="7880807" cy="439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85247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337971" y="63789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n=1.785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780690" y="168748"/>
            <a:ext cx="7722287" cy="525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TIPOS DE USUARIOS SEGÚN GÉNERO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F15F65C-76A0-4F60-A017-00D9B82788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915732"/>
              </p:ext>
            </p:extLst>
          </p:nvPr>
        </p:nvGraphicFramePr>
        <p:xfrm>
          <a:off x="881964" y="1194619"/>
          <a:ext cx="8312278" cy="4926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99691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828213" y="5783174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n=1.321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1029547" y="134182"/>
            <a:ext cx="830842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TIPOS DE USUARIOS SEGÚN EDAD</a:t>
            </a:r>
            <a:endParaRPr lang="es-CL" sz="20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sz="20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F15F65C-76A0-4F60-A017-00D9B82788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4911451"/>
              </p:ext>
            </p:extLst>
          </p:nvPr>
        </p:nvGraphicFramePr>
        <p:xfrm>
          <a:off x="860425" y="1224116"/>
          <a:ext cx="8574977" cy="4789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00BC475-7C5E-2144-A9E9-AFDD57667901}"/>
              </a:ext>
            </a:extLst>
          </p:cNvPr>
          <p:cNvSpPr txBox="1"/>
          <p:nvPr/>
        </p:nvSpPr>
        <p:spPr>
          <a:xfrm>
            <a:off x="1020764" y="6338960"/>
            <a:ext cx="7594600" cy="3693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366713" lvl="0" indent="-366713">
              <a:spcBef>
                <a:spcPts val="300"/>
              </a:spcBef>
              <a:spcAft>
                <a:spcPts val="300"/>
              </a:spcAft>
              <a:buSzPts val="1100"/>
            </a:pPr>
            <a:r>
              <a:rPr lang="es-ES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Nota: </a:t>
            </a:r>
            <a:r>
              <a:rPr lang="es-ES" sz="9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Las respuestas corresponden a las personas que señalaron “Sí” y entregan su edad. Son clasificados en una generación: </a:t>
            </a:r>
            <a:r>
              <a:rPr lang="es-CL" sz="9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Baby Boomer (1946-1964) / Generación X (1965-1980) / Millennials (1981-1995) / Generación Z (1995-2009).</a:t>
            </a:r>
            <a:endParaRPr lang="es-CL" sz="9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207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337971" y="63789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n=1.782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860425" y="192174"/>
            <a:ext cx="7722287" cy="437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0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TIPOS DE USUARIOS SEGÚN NIVEL EDUCACIONAL </a:t>
            </a:r>
            <a:endParaRPr sz="20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F15F65C-76A0-4F60-A017-00D9B82788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2733952"/>
              </p:ext>
            </p:extLst>
          </p:nvPr>
        </p:nvGraphicFramePr>
        <p:xfrm>
          <a:off x="349612" y="957263"/>
          <a:ext cx="9477675" cy="5421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01310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7631" y="239798"/>
            <a:ext cx="7341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TIPOS DE USUARIOS SEGÚN EMOCIONES Y CUARENTENA </a:t>
            </a:r>
            <a:endParaRPr sz="16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823599"/>
            <a:ext cx="7740650" cy="7082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Considerando las siguientes escalas, donde 1 y 10 significa la posición más cercana a los pares de emociones contrarias, indique su posición de acuerdo a  qué sensación o emoción describe mejor cómo se siente respecto a la pandemia del Covid-19 y sus efectos </a:t>
            </a:r>
            <a:endParaRPr lang="es-C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5A0222-7006-405D-AF7B-226029837A17}"/>
              </a:ext>
            </a:extLst>
          </p:cNvPr>
          <p:cNvSpPr/>
          <p:nvPr/>
        </p:nvSpPr>
        <p:spPr>
          <a:xfrm>
            <a:off x="181428" y="2933002"/>
            <a:ext cx="967305" cy="203428"/>
          </a:xfrm>
          <a:prstGeom prst="rect">
            <a:avLst/>
          </a:prstGeom>
          <a:solidFill>
            <a:srgbClr val="D231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bg1"/>
                </a:solidFill>
              </a:rPr>
              <a:t>TRISTEZA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93AA489-CA21-49BA-BC2E-2756A3D7E182}"/>
              </a:ext>
            </a:extLst>
          </p:cNvPr>
          <p:cNvSpPr/>
          <p:nvPr/>
        </p:nvSpPr>
        <p:spPr>
          <a:xfrm>
            <a:off x="9155946" y="2919300"/>
            <a:ext cx="940862" cy="230832"/>
          </a:xfrm>
          <a:prstGeom prst="rect">
            <a:avLst/>
          </a:prstGeom>
          <a:solidFill>
            <a:srgbClr val="D231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bg1"/>
                </a:solidFill>
              </a:rPr>
              <a:t>ALEGRÍA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61D08D-8F7C-4026-B60E-3D75B4572320}"/>
              </a:ext>
            </a:extLst>
          </p:cNvPr>
          <p:cNvSpPr/>
          <p:nvPr/>
        </p:nvSpPr>
        <p:spPr>
          <a:xfrm>
            <a:off x="142648" y="6505860"/>
            <a:ext cx="1441903" cy="261626"/>
          </a:xfrm>
          <a:prstGeom prst="rect">
            <a:avLst/>
          </a:prstGeom>
          <a:solidFill>
            <a:srgbClr val="FD9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tx1"/>
                </a:solidFill>
              </a:rPr>
              <a:t>DESESPERANZA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FCA8D4A-1D83-4E1B-9A25-73B1B0815096}"/>
              </a:ext>
            </a:extLst>
          </p:cNvPr>
          <p:cNvSpPr/>
          <p:nvPr/>
        </p:nvSpPr>
        <p:spPr>
          <a:xfrm>
            <a:off x="207870" y="4707648"/>
            <a:ext cx="940863" cy="230832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bg1"/>
                </a:solidFill>
              </a:rPr>
              <a:t>TEMOR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DFA78E0-0FC7-428C-B393-C3C80431AB2D}"/>
              </a:ext>
            </a:extLst>
          </p:cNvPr>
          <p:cNvSpPr/>
          <p:nvPr/>
        </p:nvSpPr>
        <p:spPr>
          <a:xfrm>
            <a:off x="9161137" y="6358994"/>
            <a:ext cx="1093108" cy="261625"/>
          </a:xfrm>
          <a:prstGeom prst="rect">
            <a:avLst/>
          </a:prstGeom>
          <a:solidFill>
            <a:srgbClr val="FD9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tx1"/>
                </a:solidFill>
              </a:rPr>
              <a:t>ESPERANZA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CBE72AD-8C34-49B9-AE2C-6EB88B2F8272}"/>
              </a:ext>
            </a:extLst>
          </p:cNvPr>
          <p:cNvSpPr/>
          <p:nvPr/>
        </p:nvSpPr>
        <p:spPr>
          <a:xfrm>
            <a:off x="9155946" y="4714868"/>
            <a:ext cx="1074253" cy="230832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100" dirty="0">
                <a:solidFill>
                  <a:schemeClr val="bg1"/>
                </a:solidFill>
              </a:rPr>
              <a:t>SEGURIDAD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7CECFA2-1508-4AC0-BF7B-3EC9355A5D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475394"/>
              </p:ext>
            </p:extLst>
          </p:nvPr>
        </p:nvGraphicFramePr>
        <p:xfrm>
          <a:off x="967305" y="1562003"/>
          <a:ext cx="7988157" cy="1817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BC490F51-9AC0-4AC9-956F-81D0BBE2F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3618945"/>
              </p:ext>
            </p:extLst>
          </p:nvPr>
        </p:nvGraphicFramePr>
        <p:xfrm>
          <a:off x="1092073" y="3379311"/>
          <a:ext cx="7988157" cy="1759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88B95A08-0B64-4F73-BAC3-BE4C9EDBB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490635"/>
              </p:ext>
            </p:extLst>
          </p:nvPr>
        </p:nvGraphicFramePr>
        <p:xfrm>
          <a:off x="1092072" y="5008062"/>
          <a:ext cx="7988157" cy="1759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D09B47BA-717C-4B74-8E65-1157F53661AB}"/>
              </a:ext>
            </a:extLst>
          </p:cNvPr>
          <p:cNvSpPr txBox="1"/>
          <p:nvPr/>
        </p:nvSpPr>
        <p:spPr>
          <a:xfrm>
            <a:off x="10182575" y="6538019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n=2.205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FCA26A-FD8D-454C-AA84-2DBA8EAC82EE}"/>
              </a:ext>
            </a:extLst>
          </p:cNvPr>
          <p:cNvSpPr txBox="1"/>
          <p:nvPr/>
        </p:nvSpPr>
        <p:spPr>
          <a:xfrm>
            <a:off x="10139341" y="4961096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n=2.216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A92AA0D-387D-40CD-BD4E-31F495F2AC96}"/>
              </a:ext>
            </a:extLst>
          </p:cNvPr>
          <p:cNvSpPr txBox="1"/>
          <p:nvPr/>
        </p:nvSpPr>
        <p:spPr>
          <a:xfrm>
            <a:off x="10098279" y="3179120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n=2.200</a:t>
            </a:r>
          </a:p>
        </p:txBody>
      </p:sp>
    </p:spTree>
    <p:extLst>
      <p:ext uri="{BB962C8B-B14F-4D97-AF65-F5344CB8AC3E}">
        <p14:creationId xmlns:p14="http://schemas.microsoft.com/office/powerpoint/2010/main" val="30388604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7631" y="239798"/>
            <a:ext cx="7341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TIPOS DE USUARIOS SEGÚN EMOCIONES Y CUARENTENA </a:t>
            </a:r>
            <a:endParaRPr sz="1600" b="1" i="0" u="none" strike="noStrike" cap="none" dirty="0">
              <a:solidFill>
                <a:srgbClr val="363F4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823599"/>
            <a:ext cx="7740650" cy="7082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Considerando las siguientes escalas, donde 1 y 10 significa la posición más cercana a los pares de emociones contrarias, indique su posición de acuerdo a  qué sensación o emoción describe mejor cómo se siente respecto a la pandemia del Covid-19 y sus efectos (MEDIAS) </a:t>
            </a:r>
            <a:endParaRPr lang="es-CL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7CECFA2-1508-4AC0-BF7B-3EC9355A5D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3147961"/>
              </p:ext>
            </p:extLst>
          </p:nvPr>
        </p:nvGraphicFramePr>
        <p:xfrm>
          <a:off x="977354" y="1777116"/>
          <a:ext cx="8005872" cy="4744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2E213045-5A60-408C-AACE-4331F3D02101}"/>
              </a:ext>
            </a:extLst>
          </p:cNvPr>
          <p:cNvSpPr txBox="1"/>
          <p:nvPr/>
        </p:nvSpPr>
        <p:spPr>
          <a:xfrm>
            <a:off x="8983226" y="1963015"/>
            <a:ext cx="2180492" cy="2210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</a:rPr>
              <a:t>Alegría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80B3A93-6A85-44B3-AF61-EA017A746689}"/>
              </a:ext>
            </a:extLst>
          </p:cNvPr>
          <p:cNvSpPr txBox="1"/>
          <p:nvPr/>
        </p:nvSpPr>
        <p:spPr>
          <a:xfrm>
            <a:off x="8983226" y="3603289"/>
            <a:ext cx="2180492" cy="2210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</a:rPr>
              <a:t>Seguridad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35B9F45-5608-4921-A26E-C67EBB9ADF24}"/>
              </a:ext>
            </a:extLst>
          </p:cNvPr>
          <p:cNvSpPr txBox="1"/>
          <p:nvPr/>
        </p:nvSpPr>
        <p:spPr>
          <a:xfrm>
            <a:off x="8983226" y="5388705"/>
            <a:ext cx="2180492" cy="22106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CL" sz="1100" dirty="0">
                <a:latin typeface="Verdana" panose="020B0604030504040204" pitchFamily="34" charset="0"/>
                <a:ea typeface="Verdana" panose="020B0604030504040204" pitchFamily="34" charset="0"/>
              </a:rPr>
              <a:t>Esperanza</a:t>
            </a:r>
          </a:p>
        </p:txBody>
      </p:sp>
    </p:spTree>
    <p:extLst>
      <p:ext uri="{BB962C8B-B14F-4D97-AF65-F5344CB8AC3E}">
        <p14:creationId xmlns:p14="http://schemas.microsoft.com/office/powerpoint/2010/main" val="2248338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4"/>
          <p:cNvSpPr txBox="1"/>
          <p:nvPr/>
        </p:nvSpPr>
        <p:spPr>
          <a:xfrm>
            <a:off x="860425" y="102005"/>
            <a:ext cx="5445447" cy="61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OCUPACIÓN Y OFICIO 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FBA6A4B0-4E33-420B-9762-D173C871F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615955"/>
              </p:ext>
            </p:extLst>
          </p:nvPr>
        </p:nvGraphicFramePr>
        <p:xfrm>
          <a:off x="863600" y="1232025"/>
          <a:ext cx="4290083" cy="407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403">
                  <a:extLst>
                    <a:ext uri="{9D8B030D-6E8A-4147-A177-3AD203B41FA5}">
                      <a16:colId xmlns:a16="http://schemas.microsoft.com/office/drawing/2014/main" val="4019917652"/>
                    </a:ext>
                  </a:extLst>
                </a:gridCol>
                <a:gridCol w="942680">
                  <a:extLst>
                    <a:ext uri="{9D8B030D-6E8A-4147-A177-3AD203B41FA5}">
                      <a16:colId xmlns:a16="http://schemas.microsoft.com/office/drawing/2014/main" val="795118292"/>
                    </a:ext>
                  </a:extLst>
                </a:gridCol>
              </a:tblGrid>
              <a:tr h="453011">
                <a:tc>
                  <a:txBody>
                    <a:bodyPr/>
                    <a:lstStyle/>
                    <a:p>
                      <a:pPr marL="0" indent="98425" algn="l" fontAlgn="t">
                        <a:tabLst/>
                      </a:pPr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Tengo empleo formal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50,5%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235664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marL="0" indent="98425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Trabajo informal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13,0%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20799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marL="0" indent="98425" algn="l" fontAlgn="t">
                        <a:tabLst/>
                      </a:pPr>
                      <a:r>
                        <a:rPr lang="pt-BR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Jubilado/a, pensionado/ o rentista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8,9%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894644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marL="0" indent="98425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Estudiando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7,4%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326531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marL="0" indent="98425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Estoy buscando empleo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6,6%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31773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marL="0" indent="98425" algn="l" fontAlgn="t">
                        <a:tabLst/>
                      </a:pPr>
                      <a:r>
                        <a:rPr lang="es-MX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Tenía empleo hasta marzo que lo perdí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5,5%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135261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marL="0" indent="98425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Trabajo de forma independiente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5,4%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279154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marL="0" indent="98425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Dueña/o de casa, trabajo no remunerado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4200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marL="0" indent="98425" algn="l" fontAlgn="t">
                        <a:tabLst/>
                      </a:pPr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Otra situación (especificar)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0,2%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31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121728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D958A38-6316-4E53-970D-68DC6F720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897009"/>
              </p:ext>
            </p:extLst>
          </p:nvPr>
        </p:nvGraphicFramePr>
        <p:xfrm>
          <a:off x="5379562" y="1277135"/>
          <a:ext cx="4187032" cy="3340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893">
                  <a:extLst>
                    <a:ext uri="{9D8B030D-6E8A-4147-A177-3AD203B41FA5}">
                      <a16:colId xmlns:a16="http://schemas.microsoft.com/office/drawing/2014/main" val="3559457316"/>
                    </a:ext>
                  </a:extLst>
                </a:gridCol>
                <a:gridCol w="664139">
                  <a:extLst>
                    <a:ext uri="{9D8B030D-6E8A-4147-A177-3AD203B41FA5}">
                      <a16:colId xmlns:a16="http://schemas.microsoft.com/office/drawing/2014/main" val="578885423"/>
                    </a:ext>
                  </a:extLst>
                </a:gridCol>
              </a:tblGrid>
              <a:tr h="432762">
                <a:tc>
                  <a:txBody>
                    <a:bodyPr/>
                    <a:lstStyle/>
                    <a:p>
                      <a:pPr marL="55563" indent="0" algn="l" rtl="0" fontAlgn="t">
                        <a:tabLst/>
                      </a:pPr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Alto Ejecutivo Gerente General de una empresa grande Directores de grandes empresas Empresarios propietarios de empresas mediana  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2,4%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135849"/>
                  </a:ext>
                </a:extLst>
              </a:tr>
              <a:tr h="408418">
                <a:tc>
                  <a:txBody>
                    <a:bodyPr/>
                    <a:lstStyle/>
                    <a:p>
                      <a:pPr marL="55563" indent="0" algn="l" rtl="0" fontAlgn="t">
                        <a:tabLst/>
                      </a:pP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Ejecutivo medios Gerente Sub Gerente general de empresa media o pequeña profesional independiente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49,5%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922211"/>
                  </a:ext>
                </a:extLst>
              </a:tr>
              <a:tr h="432762">
                <a:tc>
                  <a:txBody>
                    <a:bodyPr/>
                    <a:lstStyle/>
                    <a:p>
                      <a:pPr marL="55563" indent="0" algn="l" rtl="0" fontAlgn="t">
                        <a:tabLst/>
                      </a:pPr>
                      <a:r>
                        <a:rPr lang="es-MX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Empleado administrativo medio y bajo vendedor secretaria jefe de sección técnico especializado profesional profesor  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41,6%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57351"/>
                  </a:ext>
                </a:extLst>
              </a:tr>
              <a:tr h="432762">
                <a:tc>
                  <a:txBody>
                    <a:bodyPr/>
                    <a:lstStyle/>
                    <a:p>
                      <a:pPr marL="55563" indent="0" algn="l" rtl="0" fontAlgn="t">
                        <a:tabLst/>
                      </a:pPr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Obrero calificado capataz junior microempresario Taxi Quiosco Vendedor de tienda Ambulante Guardia de Seguridad  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2,2%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411010"/>
                  </a:ext>
                </a:extLst>
              </a:tr>
              <a:tr h="408418">
                <a:tc>
                  <a:txBody>
                    <a:bodyPr/>
                    <a:lstStyle/>
                    <a:p>
                      <a:pPr marL="55563" indent="0" algn="l" rtl="0" fontAlgn="t">
                        <a:tabLst/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Oficio menor obrero no calificado jornalero servicio doméstico con contrato Obrero de Construcción Electricista  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0,7%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548865"/>
                  </a:ext>
                </a:extLst>
              </a:tr>
              <a:tr h="408418">
                <a:tc>
                  <a:txBody>
                    <a:bodyPr/>
                    <a:lstStyle/>
                    <a:p>
                      <a:pPr marL="55563" indent="0" algn="l" rtl="0" fontAlgn="t">
                        <a:tabLst/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Trabajo menores ocasionales e informales (Lavado, Aseo, Servicio Doméstico ocasional, “Pololos”)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0,2%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389521"/>
                  </a:ext>
                </a:extLst>
              </a:tr>
              <a:tr h="408418">
                <a:tc>
                  <a:txBody>
                    <a:bodyPr/>
                    <a:lstStyle/>
                    <a:p>
                      <a:pPr marL="55563" indent="0" algn="l" rtl="0" fontAlgn="t">
                        <a:tabLst/>
                      </a:pPr>
                      <a:r>
                        <a:rPr lang="es-MX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Ocupaciones de las fuerzas armadas, carabineros o Policía de Investigaciones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0,1%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504963"/>
                  </a:ext>
                </a:extLst>
              </a:tr>
              <a:tr h="408418">
                <a:tc>
                  <a:txBody>
                    <a:bodyPr/>
                    <a:lstStyle/>
                    <a:p>
                      <a:pPr marL="55563" indent="0" algn="l" rtl="0" fontAlgn="t">
                        <a:tabLst/>
                      </a:pPr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Otro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s-CL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3,1%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B8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241694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341FC43-D732-4475-B970-2D43957B7152}"/>
              </a:ext>
            </a:extLst>
          </p:cNvPr>
          <p:cNvSpPr txBox="1"/>
          <p:nvPr/>
        </p:nvSpPr>
        <p:spPr>
          <a:xfrm>
            <a:off x="4234031" y="5309125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n=2.221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90C612-40C7-4578-9CB7-CFCDCF7B6972}"/>
              </a:ext>
            </a:extLst>
          </p:cNvPr>
          <p:cNvSpPr txBox="1"/>
          <p:nvPr/>
        </p:nvSpPr>
        <p:spPr>
          <a:xfrm>
            <a:off x="8777140" y="6508383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n=1.431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BF951456-BEFF-4D8C-AF12-DA3B66D9F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7364426"/>
              </p:ext>
            </p:extLst>
          </p:nvPr>
        </p:nvGraphicFramePr>
        <p:xfrm>
          <a:off x="5267704" y="4670723"/>
          <a:ext cx="4410749" cy="1835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05BE0A0-5329-43F4-AFB1-CAE4C2B4BCBB}"/>
              </a:ext>
            </a:extLst>
          </p:cNvPr>
          <p:cNvCxnSpPr/>
          <p:nvPr/>
        </p:nvCxnSpPr>
        <p:spPr>
          <a:xfrm>
            <a:off x="9438218" y="4406285"/>
            <a:ext cx="610755" cy="0"/>
          </a:xfrm>
          <a:prstGeom prst="line">
            <a:avLst/>
          </a:prstGeom>
          <a:ln w="12700">
            <a:solidFill>
              <a:srgbClr val="FD9C9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1BEC7DC9-EC28-4E94-90AC-5ADC7CBC538A}"/>
              </a:ext>
            </a:extLst>
          </p:cNvPr>
          <p:cNvCxnSpPr>
            <a:cxnSpLocks/>
          </p:cNvCxnSpPr>
          <p:nvPr/>
        </p:nvCxnSpPr>
        <p:spPr>
          <a:xfrm>
            <a:off x="10048973" y="4406285"/>
            <a:ext cx="0" cy="1155529"/>
          </a:xfrm>
          <a:prstGeom prst="line">
            <a:avLst/>
          </a:prstGeom>
          <a:ln w="12700">
            <a:solidFill>
              <a:srgbClr val="FD9C9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C2BD0E1-0D1A-4F18-94EB-56EBD7BE35F7}"/>
              </a:ext>
            </a:extLst>
          </p:cNvPr>
          <p:cNvCxnSpPr/>
          <p:nvPr/>
        </p:nvCxnSpPr>
        <p:spPr>
          <a:xfrm flipH="1">
            <a:off x="9200561" y="5561814"/>
            <a:ext cx="848412" cy="0"/>
          </a:xfrm>
          <a:prstGeom prst="straightConnector1">
            <a:avLst/>
          </a:prstGeom>
          <a:ln w="12700">
            <a:solidFill>
              <a:srgbClr val="FD9C9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A069FA0-C43C-2043-8A77-9CCDF6DE34E9}"/>
              </a:ext>
            </a:extLst>
          </p:cNvPr>
          <p:cNvSpPr/>
          <p:nvPr/>
        </p:nvSpPr>
        <p:spPr>
          <a:xfrm>
            <a:off x="5267704" y="1757767"/>
            <a:ext cx="4410749" cy="79969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2871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337971" y="6378927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n=1.782</a:t>
            </a:r>
          </a:p>
        </p:txBody>
      </p:sp>
      <p:sp>
        <p:nvSpPr>
          <p:cNvPr id="3" name="Google Shape;98;p14">
            <a:extLst>
              <a:ext uri="{FF2B5EF4-FFF2-40B4-BE49-F238E27FC236}">
                <a16:creationId xmlns:a16="http://schemas.microsoft.com/office/drawing/2014/main" id="{E22699EC-F73E-4DAA-AE66-684047E40859}"/>
              </a:ext>
            </a:extLst>
          </p:cNvPr>
          <p:cNvSpPr txBox="1"/>
          <p:nvPr/>
        </p:nvSpPr>
        <p:spPr>
          <a:xfrm>
            <a:off x="860425" y="182126"/>
            <a:ext cx="7722287" cy="437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6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TIPO DE USUARIOS SEGÚN ACTIVIDADES </a:t>
            </a:r>
            <a:r>
              <a:rPr lang="es-CL" sz="16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DE ENTRETENCIÓN</a:t>
            </a:r>
            <a:endParaRPr sz="16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3448F24-626E-4B44-9A7A-2FD7CB7090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4720416"/>
              </p:ext>
            </p:extLst>
          </p:nvPr>
        </p:nvGraphicFramePr>
        <p:xfrm>
          <a:off x="763869" y="1474788"/>
          <a:ext cx="9272024" cy="4885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2A253948-62E2-4956-AF0A-475C552E04A5}"/>
              </a:ext>
            </a:extLst>
          </p:cNvPr>
          <p:cNvSpPr/>
          <p:nvPr/>
        </p:nvSpPr>
        <p:spPr>
          <a:xfrm>
            <a:off x="763869" y="4009456"/>
            <a:ext cx="7719112" cy="574292"/>
          </a:xfrm>
          <a:prstGeom prst="rect">
            <a:avLst/>
          </a:prstGeom>
          <a:noFill/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D7822F-D3A0-4633-B933-BA9673C64F29}"/>
              </a:ext>
            </a:extLst>
          </p:cNvPr>
          <p:cNvSpPr txBox="1"/>
          <p:nvPr/>
        </p:nvSpPr>
        <p:spPr>
          <a:xfrm>
            <a:off x="863601" y="928344"/>
            <a:ext cx="7865622" cy="65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s-ES" sz="11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Considerando la siguiente lista de actividades. Por favor, indique cuántas horas a la semana le dedica a cada una de estas  de acuerdo con sus intereses y/o posibilidades durante el periodo de pandemia-cuarentena</a:t>
            </a:r>
          </a:p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s-ES" sz="1100" i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(Medias)</a:t>
            </a:r>
            <a:endParaRPr lang="es-CL" sz="1050" i="1" dirty="0">
              <a:solidFill>
                <a:srgbClr val="40404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36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827824" y="248634"/>
            <a:ext cx="7564008" cy="67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TIPO DE USUARIOS SEGÚN USO PLATAFORMAS</a:t>
            </a:r>
          </a:p>
          <a:p>
            <a:pPr lvl="0"/>
            <a:r>
              <a:rPr lang="es-CL" sz="2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0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7528232" cy="7852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¿Cuál o cuáles plataforma (s) utiliza usted para visualizar o escuchar contenido en línea (Series, películas, documentales, música)? 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(MULTIRESPUESTA)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8983539" y="6442632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n=2.266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E4BBCE7-1BB2-4887-B573-C2C8560FEA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3584852"/>
              </p:ext>
            </p:extLst>
          </p:nvPr>
        </p:nvGraphicFramePr>
        <p:xfrm>
          <a:off x="863600" y="1642737"/>
          <a:ext cx="9191379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43318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TIPO DE USUARIOS SEGÚN PLATAFORMAS VISUALIZACIÓN ESPECTÁCULOS ONLINE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937412"/>
            <a:ext cx="8091864" cy="4959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r>
              <a:rPr lang="es-ES" dirty="0">
                <a:effectLst/>
              </a:rPr>
              <a:t>De la siguiente lista de plataformas online, ¿Cuál utiliza usted para ver espectáculos artísticos (Teatro, música, danza, ópera) (MULTIRESPUESTA) </a:t>
            </a:r>
            <a:endParaRPr lang="es-CL" dirty="0">
              <a:effectLst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79C42FF-E8C7-4ABE-9CDE-F6B7B82BADDC}"/>
              </a:ext>
            </a:extLst>
          </p:cNvPr>
          <p:cNvSpPr txBox="1"/>
          <p:nvPr/>
        </p:nvSpPr>
        <p:spPr>
          <a:xfrm>
            <a:off x="9828213" y="6417539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n=2.266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49C6E22-E1D0-4A28-888D-0055DABB0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044741"/>
              </p:ext>
            </p:extLst>
          </p:nvPr>
        </p:nvGraphicFramePr>
        <p:xfrm>
          <a:off x="1011767" y="1439863"/>
          <a:ext cx="8624602" cy="4977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6749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TIPO DE USUARIOS SEGÚN PREFERENCIAS DE VISUALIZACIÓN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780690" y="978883"/>
            <a:ext cx="4619191" cy="7852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dirty="0"/>
              <a:t>Al momento de ver espectáculos en línea, ¿Usted ve este contenido solo, acompañado o ambas? </a:t>
            </a:r>
            <a:endParaRPr lang="es-CL" dirty="0"/>
          </a:p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endParaRPr lang="es-CL" dirty="0">
              <a:effectLst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49C6E22-E1D0-4A28-888D-0055DABB0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568143"/>
              </p:ext>
            </p:extLst>
          </p:nvPr>
        </p:nvGraphicFramePr>
        <p:xfrm>
          <a:off x="863600" y="1617644"/>
          <a:ext cx="4179563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56AC7AC-D03D-4D33-B8D8-14071BC478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5008896"/>
              </p:ext>
            </p:extLst>
          </p:nvPr>
        </p:nvGraphicFramePr>
        <p:xfrm>
          <a:off x="5482791" y="1565083"/>
          <a:ext cx="4907203" cy="4852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5F75DBA-2CFB-4BB1-9060-2EAD69D8DE3B}"/>
              </a:ext>
            </a:extLst>
          </p:cNvPr>
          <p:cNvSpPr txBox="1"/>
          <p:nvPr/>
        </p:nvSpPr>
        <p:spPr>
          <a:xfrm>
            <a:off x="5482791" y="949444"/>
            <a:ext cx="4619191" cy="7852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dirty="0"/>
              <a:t>¿Usted prefiere que este sea transmitido en vivo por </a:t>
            </a:r>
            <a:r>
              <a:rPr lang="es-ES" dirty="0" err="1"/>
              <a:t>streaming</a:t>
            </a:r>
            <a:r>
              <a:rPr lang="es-ES" dirty="0"/>
              <a:t>,  un espectáculo grabado o ambas? </a:t>
            </a:r>
          </a:p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endParaRPr lang="es-C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66778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TIPO DE USUARIOS SEGÚN PREFERENCIAS DE VISUALIZACIÓN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780690" y="978883"/>
            <a:ext cx="4619191" cy="10745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dirty="0"/>
              <a:t>¿Usted prefiere espectáculos de procedencia nacional, internacional o ambos? </a:t>
            </a:r>
            <a:endParaRPr lang="es-CL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s-CL" dirty="0"/>
          </a:p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endParaRPr lang="es-CL" dirty="0">
              <a:effectLst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49C6E22-E1D0-4A28-888D-0055DABB0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229230"/>
              </p:ext>
            </p:extLst>
          </p:nvPr>
        </p:nvGraphicFramePr>
        <p:xfrm>
          <a:off x="860425" y="1502333"/>
          <a:ext cx="4539456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56AC7AC-D03D-4D33-B8D8-14071BC478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4630663"/>
              </p:ext>
            </p:extLst>
          </p:nvPr>
        </p:nvGraphicFramePr>
        <p:xfrm>
          <a:off x="5479616" y="1516145"/>
          <a:ext cx="5187362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5F75DBA-2CFB-4BB1-9060-2EAD69D8DE3B}"/>
              </a:ext>
            </a:extLst>
          </p:cNvPr>
          <p:cNvSpPr txBox="1"/>
          <p:nvPr/>
        </p:nvSpPr>
        <p:spPr>
          <a:xfrm>
            <a:off x="5479616" y="978883"/>
            <a:ext cx="4619191" cy="9975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dirty="0"/>
              <a:t>¿Usted prefiere ver espectáculos que sean reconocidos por la crítica, que participen artistas reconocidos o ambos? </a:t>
            </a:r>
            <a:endParaRPr lang="es-CL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s-C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81430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18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TIPO DE USUARIOS SEGÚN TIPO DE ESPECTÁCULOS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0449866-BBDC-48C3-A8EC-63758144180F}"/>
              </a:ext>
            </a:extLst>
          </p:cNvPr>
          <p:cNvSpPr txBox="1"/>
          <p:nvPr/>
        </p:nvSpPr>
        <p:spPr>
          <a:xfrm>
            <a:off x="863600" y="899053"/>
            <a:ext cx="8011618" cy="11514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just">
              <a:lnSpc>
                <a:spcPct val="115000"/>
              </a:lnSpc>
              <a:buSzPts val="1100"/>
              <a:defRPr sz="1200" i="1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ES" dirty="0"/>
              <a:t>¿Qué tipo de espectáculos artísticos ve usted en línea (Internet)? (MULTIRESPUESTA) </a:t>
            </a:r>
            <a:endParaRPr lang="es-CL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s-CL" dirty="0"/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s-CL" dirty="0"/>
          </a:p>
          <a:p>
            <a:pPr lvl="0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</a:pPr>
            <a:endParaRPr lang="es-CL" dirty="0">
              <a:effectLst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49C6E22-E1D0-4A28-888D-0055DABB0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5107049"/>
              </p:ext>
            </p:extLst>
          </p:nvPr>
        </p:nvGraphicFramePr>
        <p:xfrm>
          <a:off x="860423" y="1502333"/>
          <a:ext cx="8967789" cy="479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48402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DF940DE6-F45C-42C2-8579-1842552E784A}"/>
              </a:ext>
            </a:extLst>
          </p:cNvPr>
          <p:cNvSpPr/>
          <p:nvPr/>
        </p:nvSpPr>
        <p:spPr>
          <a:xfrm>
            <a:off x="890840" y="1201665"/>
            <a:ext cx="8687003" cy="522320"/>
          </a:xfrm>
          <a:prstGeom prst="rect">
            <a:avLst/>
          </a:prstGeom>
          <a:solidFill>
            <a:srgbClr val="9A00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000" b="1" dirty="0">
                <a:latin typeface="Verdana" panose="020B0604030504040204" pitchFamily="34" charset="0"/>
                <a:ea typeface="Verdana" panose="020B0604030504040204" pitchFamily="34" charset="0"/>
              </a:rPr>
              <a:t>USUARIO OCASIONAL </a:t>
            </a:r>
            <a:r>
              <a:rPr lang="es-CL" sz="20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16,4%)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9373512E-C21F-481C-B68E-21B1EC0DF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57429"/>
              </p:ext>
            </p:extLst>
          </p:nvPr>
        </p:nvGraphicFramePr>
        <p:xfrm>
          <a:off x="890840" y="1884209"/>
          <a:ext cx="2255534" cy="124653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13957">
                  <a:extLst>
                    <a:ext uri="{9D8B030D-6E8A-4147-A177-3AD203B41FA5}">
                      <a16:colId xmlns:a16="http://schemas.microsoft.com/office/drawing/2014/main" val="2151476430"/>
                    </a:ext>
                  </a:extLst>
                </a:gridCol>
                <a:gridCol w="841577">
                  <a:extLst>
                    <a:ext uri="{9D8B030D-6E8A-4147-A177-3AD203B41FA5}">
                      <a16:colId xmlns:a16="http://schemas.microsoft.com/office/drawing/2014/main" val="3921085086"/>
                    </a:ext>
                  </a:extLst>
                </a:gridCol>
              </a:tblGrid>
              <a:tr h="271174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Tramo 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s-CL" sz="1050" b="0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634517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Generación 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8,2%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28293494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Milenials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41,6%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5243529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Generación 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30,7%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962384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marL="0" marR="0" indent="98425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/>
                      </a:pPr>
                      <a:r>
                        <a:rPr lang="es-CL" sz="10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Baby Boomer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15,7%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49740992"/>
                  </a:ext>
                </a:extLst>
              </a:tr>
            </a:tbl>
          </a:graphicData>
        </a:graphic>
      </p:graphicFrame>
      <p:graphicFrame>
        <p:nvGraphicFramePr>
          <p:cNvPr id="17" name="Tabla 3">
            <a:extLst>
              <a:ext uri="{FF2B5EF4-FFF2-40B4-BE49-F238E27FC236}">
                <a16:creationId xmlns:a16="http://schemas.microsoft.com/office/drawing/2014/main" id="{2962671C-AE79-4FC5-950E-D3EBB3130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480787"/>
              </p:ext>
            </p:extLst>
          </p:nvPr>
        </p:nvGraphicFramePr>
        <p:xfrm>
          <a:off x="890840" y="3195377"/>
          <a:ext cx="2255534" cy="335084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20797">
                  <a:extLst>
                    <a:ext uri="{9D8B030D-6E8A-4147-A177-3AD203B41FA5}">
                      <a16:colId xmlns:a16="http://schemas.microsoft.com/office/drawing/2014/main" val="2151476430"/>
                    </a:ext>
                  </a:extLst>
                </a:gridCol>
                <a:gridCol w="634737">
                  <a:extLst>
                    <a:ext uri="{9D8B030D-6E8A-4147-A177-3AD203B41FA5}">
                      <a16:colId xmlns:a16="http://schemas.microsoft.com/office/drawing/2014/main" val="3921085086"/>
                    </a:ext>
                  </a:extLst>
                </a:gridCol>
              </a:tblGrid>
              <a:tr h="321722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Nivel Educacional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s-CL" sz="1050" b="0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34517"/>
                  </a:ext>
                </a:extLst>
              </a:tr>
              <a:tr h="224211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 estudios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28293494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Educación básica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5243529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Educación básica 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,3%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9623846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Educación media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6346521"/>
                  </a:ext>
                </a:extLst>
              </a:tr>
              <a:tr h="321722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Educación media 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87004786"/>
                  </a:ext>
                </a:extLst>
              </a:tr>
              <a:tr h="321722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Técnica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65166296"/>
                  </a:ext>
                </a:extLst>
              </a:tr>
              <a:tr h="321722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Técnica 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71469916"/>
                  </a:ext>
                </a:extLst>
              </a:tr>
              <a:tr h="321722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10,2%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7457074"/>
                  </a:ext>
                </a:extLst>
              </a:tr>
              <a:tr h="321722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Universidad 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48,5%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95618219"/>
                  </a:ext>
                </a:extLst>
              </a:tr>
              <a:tr h="321722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Estudios de postgrado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1567828"/>
                  </a:ext>
                </a:extLst>
              </a:tr>
            </a:tbl>
          </a:graphicData>
        </a:graphic>
      </p:graphicFrame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5D6189BF-5900-4A0E-9546-A90C751EC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219238"/>
              </p:ext>
            </p:extLst>
          </p:nvPr>
        </p:nvGraphicFramePr>
        <p:xfrm>
          <a:off x="3276600" y="1884209"/>
          <a:ext cx="3465424" cy="24322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53234">
                  <a:extLst>
                    <a:ext uri="{9D8B030D-6E8A-4147-A177-3AD203B41FA5}">
                      <a16:colId xmlns:a16="http://schemas.microsoft.com/office/drawing/2014/main" val="1786609645"/>
                    </a:ext>
                  </a:extLst>
                </a:gridCol>
                <a:gridCol w="1312190">
                  <a:extLst>
                    <a:ext uri="{9D8B030D-6E8A-4147-A177-3AD203B41FA5}">
                      <a16:colId xmlns:a16="http://schemas.microsoft.com/office/drawing/2014/main" val="943547989"/>
                    </a:ext>
                  </a:extLst>
                </a:gridCol>
              </a:tblGrid>
              <a:tr h="264358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1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sym typeface="Arial"/>
                        </a:rPr>
                        <a:t>Plataformas </a:t>
                      </a:r>
                      <a:endParaRPr lang="es-CL" sz="1200" b="1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s-CL" sz="1200" b="1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6594780"/>
                  </a:ext>
                </a:extLst>
              </a:tr>
              <a:tr h="30828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Netflix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89,4%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51950211"/>
                  </a:ext>
                </a:extLst>
              </a:tr>
              <a:tr h="30828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You Tube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79,2%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91172781"/>
                  </a:ext>
                </a:extLst>
              </a:tr>
              <a:tr h="30828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Spotify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56,7%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92829706"/>
                  </a:ext>
                </a:extLst>
              </a:tr>
              <a:tr h="30828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Amazon Prime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32,1%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8873527"/>
                  </a:ext>
                </a:extLst>
              </a:tr>
              <a:tr h="30828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Otra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19,1%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66340514"/>
                  </a:ext>
                </a:extLst>
              </a:tr>
              <a:tr h="30828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HBO </a:t>
                      </a:r>
                      <a:r>
                        <a:rPr lang="es-CL" sz="105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Go</a:t>
                      </a:r>
                      <a:endParaRPr lang="es-CL" sz="1050" b="0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10,6%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37158941"/>
                  </a:ext>
                </a:extLst>
              </a:tr>
              <a:tr h="30828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Fox Play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1,4%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38434743"/>
                  </a:ext>
                </a:extLst>
              </a:tr>
            </a:tbl>
          </a:graphicData>
        </a:graphic>
      </p:graphicFrame>
      <p:graphicFrame>
        <p:nvGraphicFramePr>
          <p:cNvPr id="27" name="Tabla 13">
            <a:extLst>
              <a:ext uri="{FF2B5EF4-FFF2-40B4-BE49-F238E27FC236}">
                <a16:creationId xmlns:a16="http://schemas.microsoft.com/office/drawing/2014/main" id="{4292605F-1A40-452C-BDCC-24CF4A5FE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28829"/>
              </p:ext>
            </p:extLst>
          </p:nvPr>
        </p:nvGraphicFramePr>
        <p:xfrm>
          <a:off x="3261317" y="4476714"/>
          <a:ext cx="3480706" cy="211270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402064">
                  <a:extLst>
                    <a:ext uri="{9D8B030D-6E8A-4147-A177-3AD203B41FA5}">
                      <a16:colId xmlns:a16="http://schemas.microsoft.com/office/drawing/2014/main" val="1170040954"/>
                    </a:ext>
                  </a:extLst>
                </a:gridCol>
                <a:gridCol w="1078642">
                  <a:extLst>
                    <a:ext uri="{9D8B030D-6E8A-4147-A177-3AD203B41FA5}">
                      <a16:colId xmlns:a16="http://schemas.microsoft.com/office/drawing/2014/main" val="2568663000"/>
                    </a:ext>
                  </a:extLst>
                </a:gridCol>
              </a:tblGrid>
              <a:tr h="237476">
                <a:tc>
                  <a:txBody>
                    <a:bodyPr/>
                    <a:lstStyle/>
                    <a:p>
                      <a:pPr algn="just" fontAlgn="b"/>
                      <a:r>
                        <a:rPr lang="es-CL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Medio por el que más se informa de espectáculos culturales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es-CL" sz="105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52097"/>
                  </a:ext>
                </a:extLst>
              </a:tr>
              <a:tr h="26171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Medios electrónicos / Internet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84,0%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68627635"/>
                  </a:ext>
                </a:extLst>
              </a:tr>
              <a:tr h="26171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Redes Sociales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79,2%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18314216"/>
                  </a:ext>
                </a:extLst>
              </a:tr>
              <a:tr h="26171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Amigos/as o familiares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64,5%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40834068"/>
                  </a:ext>
                </a:extLst>
              </a:tr>
              <a:tr h="26171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Diarios / Prensa Escrita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33,1%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5571472"/>
                  </a:ext>
                </a:extLst>
              </a:tr>
              <a:tr h="26171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Radio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24,9%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72418475"/>
                  </a:ext>
                </a:extLst>
              </a:tr>
              <a:tr h="26171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Publicidad (En la vía pública)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23,2%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27499438"/>
                  </a:ext>
                </a:extLst>
              </a:tr>
              <a:tr h="26171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Televisión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16,0%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4239648"/>
                  </a:ext>
                </a:extLst>
              </a:tr>
            </a:tbl>
          </a:graphicData>
        </a:graphic>
      </p:graphicFrame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DA8CAD22-A191-4731-80F7-B6BBE9A12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088670"/>
              </p:ext>
            </p:extLst>
          </p:nvPr>
        </p:nvGraphicFramePr>
        <p:xfrm>
          <a:off x="6856967" y="1890087"/>
          <a:ext cx="2797526" cy="482175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67759">
                  <a:extLst>
                    <a:ext uri="{9D8B030D-6E8A-4147-A177-3AD203B41FA5}">
                      <a16:colId xmlns:a16="http://schemas.microsoft.com/office/drawing/2014/main" val="2283088520"/>
                    </a:ext>
                  </a:extLst>
                </a:gridCol>
                <a:gridCol w="1129767">
                  <a:extLst>
                    <a:ext uri="{9D8B030D-6E8A-4147-A177-3AD203B41FA5}">
                      <a16:colId xmlns:a16="http://schemas.microsoft.com/office/drawing/2014/main" val="1849542994"/>
                    </a:ext>
                  </a:extLst>
                </a:gridCol>
              </a:tblGrid>
              <a:tr h="56217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200" dirty="0"/>
                        <a:t>Plataformas Espectáculos</a:t>
                      </a:r>
                      <a:endParaRPr lang="es-CL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L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639952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Teatroamil.tv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60,1%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13822978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Escenix</a:t>
                      </a:r>
                      <a:endParaRPr lang="es-CL" sz="1050" b="0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39,6%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1736208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Otra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25,3%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0428327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Municipal </a:t>
                      </a:r>
                      <a:r>
                        <a:rPr lang="es-CL" sz="105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Delivery</a:t>
                      </a:r>
                      <a:endParaRPr lang="es-CL" sz="1050" b="0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17,4%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8225039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Teatro Digital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14,3%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66066402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National</a:t>
                      </a: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s-CL" sz="105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Theatre</a:t>
                      </a: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de Londres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13,7%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6338085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MET Opera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10,9%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93004562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Teatrix</a:t>
                      </a:r>
                      <a:endParaRPr lang="es-CL" sz="1050" b="0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9,6%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52702943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Broadway HD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6,5%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53099568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Cirque</a:t>
                      </a: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s-CL" sz="1050" b="0" i="0" u="none" strike="noStrike" cap="none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Connect</a:t>
                      </a:r>
                      <a:endParaRPr lang="es-CL" sz="1050" b="0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6,5%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31779752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Opera national de Paris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5,5%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610405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Nightly Met Opera Streams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2,0%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830605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RaiPlay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1,0%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69964652"/>
                  </a:ext>
                </a:extLst>
              </a:tr>
            </a:tbl>
          </a:graphicData>
        </a:graphic>
      </p:graphicFrame>
      <p:sp>
        <p:nvSpPr>
          <p:cNvPr id="4" name="Google Shape;98;p14">
            <a:extLst>
              <a:ext uri="{FF2B5EF4-FFF2-40B4-BE49-F238E27FC236}">
                <a16:creationId xmlns:a16="http://schemas.microsoft.com/office/drawing/2014/main" id="{1405D522-4A9E-40B5-A946-096CF354C179}"/>
              </a:ext>
            </a:extLst>
          </p:cNvPr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CARACTERIZACIÓN TIPOS DE USUARIOS </a:t>
            </a:r>
            <a:endParaRPr lang="es-CL"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569400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DF940DE6-F45C-42C2-8579-1842552E784A}"/>
              </a:ext>
            </a:extLst>
          </p:cNvPr>
          <p:cNvSpPr/>
          <p:nvPr/>
        </p:nvSpPr>
        <p:spPr>
          <a:xfrm>
            <a:off x="860425" y="1178703"/>
            <a:ext cx="8687003" cy="522320"/>
          </a:xfrm>
          <a:prstGeom prst="rect">
            <a:avLst/>
          </a:prstGeom>
          <a:solidFill>
            <a:srgbClr val="FC3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000" b="1" dirty="0">
                <a:latin typeface="Verdana" panose="020B0604030504040204" pitchFamily="34" charset="0"/>
                <a:ea typeface="Verdana" panose="020B0604030504040204" pitchFamily="34" charset="0"/>
              </a:rPr>
              <a:t>USUARIO NUEVO</a:t>
            </a:r>
            <a:r>
              <a:rPr lang="es-CL" sz="20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s-C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48,7%)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9373512E-C21F-481C-B68E-21B1EC0DF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340319"/>
              </p:ext>
            </p:extLst>
          </p:nvPr>
        </p:nvGraphicFramePr>
        <p:xfrm>
          <a:off x="860425" y="1861247"/>
          <a:ext cx="2255534" cy="123591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13957">
                  <a:extLst>
                    <a:ext uri="{9D8B030D-6E8A-4147-A177-3AD203B41FA5}">
                      <a16:colId xmlns:a16="http://schemas.microsoft.com/office/drawing/2014/main" val="2151476430"/>
                    </a:ext>
                  </a:extLst>
                </a:gridCol>
                <a:gridCol w="841577">
                  <a:extLst>
                    <a:ext uri="{9D8B030D-6E8A-4147-A177-3AD203B41FA5}">
                      <a16:colId xmlns:a16="http://schemas.microsoft.com/office/drawing/2014/main" val="3921085086"/>
                    </a:ext>
                  </a:extLst>
                </a:gridCol>
              </a:tblGrid>
              <a:tr h="281313">
                <a:tc>
                  <a:txBody>
                    <a:bodyPr/>
                    <a:lstStyle/>
                    <a:p>
                      <a:r>
                        <a:rPr lang="es-CL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Tramo 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05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634517"/>
                  </a:ext>
                </a:extLst>
              </a:tr>
              <a:tr h="23865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Generación Z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6,4%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293494"/>
                  </a:ext>
                </a:extLst>
              </a:tr>
              <a:tr h="23865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Millennials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31,7%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5243529"/>
                  </a:ext>
                </a:extLst>
              </a:tr>
              <a:tr h="23865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Generación X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36,1%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623846"/>
                  </a:ext>
                </a:extLst>
              </a:tr>
              <a:tr h="23865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Baby Boomer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23,6%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837900"/>
                  </a:ext>
                </a:extLst>
              </a:tr>
            </a:tbl>
          </a:graphicData>
        </a:graphic>
      </p:graphicFrame>
      <p:graphicFrame>
        <p:nvGraphicFramePr>
          <p:cNvPr id="17" name="Tabla 3">
            <a:extLst>
              <a:ext uri="{FF2B5EF4-FFF2-40B4-BE49-F238E27FC236}">
                <a16:creationId xmlns:a16="http://schemas.microsoft.com/office/drawing/2014/main" id="{2962671C-AE79-4FC5-950E-D3EBB3130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673889"/>
              </p:ext>
            </p:extLst>
          </p:nvPr>
        </p:nvGraphicFramePr>
        <p:xfrm>
          <a:off x="860425" y="3257383"/>
          <a:ext cx="2255534" cy="318776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20797">
                  <a:extLst>
                    <a:ext uri="{9D8B030D-6E8A-4147-A177-3AD203B41FA5}">
                      <a16:colId xmlns:a16="http://schemas.microsoft.com/office/drawing/2014/main" val="2151476430"/>
                    </a:ext>
                  </a:extLst>
                </a:gridCol>
                <a:gridCol w="634737">
                  <a:extLst>
                    <a:ext uri="{9D8B030D-6E8A-4147-A177-3AD203B41FA5}">
                      <a16:colId xmlns:a16="http://schemas.microsoft.com/office/drawing/2014/main" val="3921085086"/>
                    </a:ext>
                  </a:extLst>
                </a:gridCol>
              </a:tblGrid>
              <a:tr h="274836">
                <a:tc>
                  <a:txBody>
                    <a:bodyPr/>
                    <a:lstStyle/>
                    <a:p>
                      <a:pPr algn="l"/>
                      <a:r>
                        <a:rPr lang="es-C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Nivel Educacional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s-CL" sz="1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34517"/>
                  </a:ext>
                </a:extLst>
              </a:tr>
              <a:tr h="291293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Sin estudios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0,1%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293494"/>
                  </a:ext>
                </a:extLst>
              </a:tr>
              <a:tr h="291293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Educación básica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5243529"/>
                  </a:ext>
                </a:extLst>
              </a:tr>
              <a:tr h="291293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Educación básica completa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0,1%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623846"/>
                  </a:ext>
                </a:extLst>
              </a:tr>
              <a:tr h="291293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Educación media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6346521"/>
                  </a:ext>
                </a:extLst>
              </a:tr>
              <a:tr h="291293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Educación media completa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2,3%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04786"/>
                  </a:ext>
                </a:extLst>
              </a:tr>
              <a:tr h="291293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Técnica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65166296"/>
                  </a:ext>
                </a:extLst>
              </a:tr>
              <a:tr h="291293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Técnica completa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4,9%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469916"/>
                  </a:ext>
                </a:extLst>
              </a:tr>
              <a:tr h="291293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Universidad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9,1%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7457074"/>
                  </a:ext>
                </a:extLst>
              </a:tr>
              <a:tr h="291293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Universidad completa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40,0%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18219"/>
                  </a:ext>
                </a:extLst>
              </a:tr>
              <a:tr h="291293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Estudios de postgrado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42,0%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047874"/>
                  </a:ext>
                </a:extLst>
              </a:tr>
            </a:tbl>
          </a:graphicData>
        </a:graphic>
      </p:graphicFrame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5D6189BF-5900-4A0E-9546-A90C751EC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370236"/>
              </p:ext>
            </p:extLst>
          </p:nvPr>
        </p:nvGraphicFramePr>
        <p:xfrm>
          <a:off x="3230902" y="1849686"/>
          <a:ext cx="3480707" cy="237430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68517">
                  <a:extLst>
                    <a:ext uri="{9D8B030D-6E8A-4147-A177-3AD203B41FA5}">
                      <a16:colId xmlns:a16="http://schemas.microsoft.com/office/drawing/2014/main" val="1786609645"/>
                    </a:ext>
                  </a:extLst>
                </a:gridCol>
                <a:gridCol w="1312190">
                  <a:extLst>
                    <a:ext uri="{9D8B030D-6E8A-4147-A177-3AD203B41FA5}">
                      <a16:colId xmlns:a16="http://schemas.microsoft.com/office/drawing/2014/main" val="943547989"/>
                    </a:ext>
                  </a:extLst>
                </a:gridCol>
              </a:tblGrid>
              <a:tr h="26837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1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sym typeface="Arial"/>
                        </a:rPr>
                        <a:t>Plataformas </a:t>
                      </a:r>
                      <a:endParaRPr lang="es-CL" sz="1200" b="1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s-CL" sz="1200" b="1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6594780"/>
                  </a:ext>
                </a:extLst>
              </a:tr>
              <a:tr h="299998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Netflix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9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89,1%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950211"/>
                  </a:ext>
                </a:extLst>
              </a:tr>
              <a:tr h="299998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You</a:t>
                      </a: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Tube</a:t>
                      </a:r>
                      <a:endParaRPr lang="es-CL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78,6%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91172781"/>
                  </a:ext>
                </a:extLst>
              </a:tr>
              <a:tr h="299998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Spotify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53,8%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829706"/>
                  </a:ext>
                </a:extLst>
              </a:tr>
              <a:tr h="299998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Amazon Prime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29,4%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8873527"/>
                  </a:ext>
                </a:extLst>
              </a:tr>
              <a:tr h="299998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Otra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22,8%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340514"/>
                  </a:ext>
                </a:extLst>
              </a:tr>
              <a:tr h="299998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HBO </a:t>
                      </a: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Go</a:t>
                      </a:r>
                      <a:endParaRPr lang="es-CL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10,5%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37158941"/>
                  </a:ext>
                </a:extLst>
              </a:tr>
              <a:tr h="299998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Fox Play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9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2,4%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434743"/>
                  </a:ext>
                </a:extLst>
              </a:tr>
            </a:tbl>
          </a:graphicData>
        </a:graphic>
      </p:graphicFrame>
      <p:graphicFrame>
        <p:nvGraphicFramePr>
          <p:cNvPr id="27" name="Tabla 13">
            <a:extLst>
              <a:ext uri="{FF2B5EF4-FFF2-40B4-BE49-F238E27FC236}">
                <a16:creationId xmlns:a16="http://schemas.microsoft.com/office/drawing/2014/main" id="{4292605F-1A40-452C-BDCC-24CF4A5FE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143013"/>
              </p:ext>
            </p:extLst>
          </p:nvPr>
        </p:nvGraphicFramePr>
        <p:xfrm>
          <a:off x="3230902" y="4386200"/>
          <a:ext cx="3480706" cy="207980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208710">
                  <a:extLst>
                    <a:ext uri="{9D8B030D-6E8A-4147-A177-3AD203B41FA5}">
                      <a16:colId xmlns:a16="http://schemas.microsoft.com/office/drawing/2014/main" val="1170040954"/>
                    </a:ext>
                  </a:extLst>
                </a:gridCol>
                <a:gridCol w="1271996">
                  <a:extLst>
                    <a:ext uri="{9D8B030D-6E8A-4147-A177-3AD203B41FA5}">
                      <a16:colId xmlns:a16="http://schemas.microsoft.com/office/drawing/2014/main" val="2568663000"/>
                    </a:ext>
                  </a:extLst>
                </a:gridCol>
              </a:tblGrid>
              <a:tr h="352125">
                <a:tc>
                  <a:txBody>
                    <a:bodyPr/>
                    <a:lstStyle/>
                    <a:p>
                      <a:pPr algn="just" fontAlgn="b"/>
                      <a:r>
                        <a:rPr lang="es-CL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Medio por el que más se informa de espectáculos culturales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es-CL" sz="105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52097"/>
                  </a:ext>
                </a:extLst>
              </a:tr>
              <a:tr h="265855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Medios electrónicos / Internet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89,8%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627635"/>
                  </a:ext>
                </a:extLst>
              </a:tr>
              <a:tr h="265855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Redes Sociales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80,1%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18314216"/>
                  </a:ext>
                </a:extLst>
              </a:tr>
              <a:tr h="265855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Amigos/as o familiares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60,3%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834068"/>
                  </a:ext>
                </a:extLst>
              </a:tr>
              <a:tr h="265855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Diarios / Prensa Escrita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31,5%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5571472"/>
                  </a:ext>
                </a:extLst>
              </a:tr>
              <a:tr h="210077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Radio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31,4%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418475"/>
                  </a:ext>
                </a:extLst>
              </a:tr>
              <a:tr h="20552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Televisión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19,0%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27499438"/>
                  </a:ext>
                </a:extLst>
              </a:tr>
              <a:tr h="24866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Publicidad (En la vía pública)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18,3%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239648"/>
                  </a:ext>
                </a:extLst>
              </a:tr>
            </a:tbl>
          </a:graphicData>
        </a:graphic>
      </p:graphicFrame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DA8CAD22-A191-4731-80F7-B6BBE9A12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957788"/>
              </p:ext>
            </p:extLst>
          </p:nvPr>
        </p:nvGraphicFramePr>
        <p:xfrm>
          <a:off x="6961239" y="1861247"/>
          <a:ext cx="2609066" cy="458391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887793">
                  <a:extLst>
                    <a:ext uri="{9D8B030D-6E8A-4147-A177-3AD203B41FA5}">
                      <a16:colId xmlns:a16="http://schemas.microsoft.com/office/drawing/2014/main" val="2283088520"/>
                    </a:ext>
                  </a:extLst>
                </a:gridCol>
                <a:gridCol w="721273">
                  <a:extLst>
                    <a:ext uri="{9D8B030D-6E8A-4147-A177-3AD203B41FA5}">
                      <a16:colId xmlns:a16="http://schemas.microsoft.com/office/drawing/2014/main" val="1849542994"/>
                    </a:ext>
                  </a:extLst>
                </a:gridCol>
              </a:tblGrid>
              <a:tr h="6006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200" dirty="0"/>
                        <a:t>Plataformas Espectáculos</a:t>
                      </a:r>
                      <a:endParaRPr lang="es-CL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L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639952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Teatroamil.tv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63,1%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822978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Escenix</a:t>
                      </a:r>
                      <a:endParaRPr lang="es-CL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32,9%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17362081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Otra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26,2%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283274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Municipal </a:t>
                      </a: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Delivery</a:t>
                      </a:r>
                      <a:endParaRPr lang="es-CL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21,6%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82250396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Teatro Digital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15,4%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066402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National</a:t>
                      </a: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Theatre</a:t>
                      </a: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de Londres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12,3%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6338085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MET Opera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9,7%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004562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Teatrix</a:t>
                      </a:r>
                      <a:endParaRPr lang="es-CL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8,4%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52702943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Cirque</a:t>
                      </a: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Connect</a:t>
                      </a:r>
                      <a:endParaRPr lang="es-CL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7,0%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9568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Broadway HD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4,7%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31779752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Opera </a:t>
                      </a: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national</a:t>
                      </a: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de Paris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4,7%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040500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Nightly</a:t>
                      </a: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Met</a:t>
                      </a: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Opera </a:t>
                      </a: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Streams</a:t>
                      </a:r>
                      <a:endParaRPr lang="es-CL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2,1%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8306054"/>
                  </a:ext>
                </a:extLst>
              </a:tr>
              <a:tr h="30640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RaiPlay</a:t>
                      </a:r>
                      <a:endParaRPr lang="es-CL" sz="1000" b="0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0,9%</a:t>
                      </a:r>
                    </a:p>
                  </a:txBody>
                  <a:tcPr marL="7620" marR="7620" marT="7620" marB="0" anchor="ctr">
                    <a:solidFill>
                      <a:srgbClr val="FC303A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964652"/>
                  </a:ext>
                </a:extLst>
              </a:tr>
            </a:tbl>
          </a:graphicData>
        </a:graphic>
      </p:graphicFrame>
      <p:sp>
        <p:nvSpPr>
          <p:cNvPr id="4" name="Google Shape;98;p14">
            <a:extLst>
              <a:ext uri="{FF2B5EF4-FFF2-40B4-BE49-F238E27FC236}">
                <a16:creationId xmlns:a16="http://schemas.microsoft.com/office/drawing/2014/main" id="{0274BFFF-981E-4DC3-AA52-AF00310216CC}"/>
              </a:ext>
            </a:extLst>
          </p:cNvPr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CARACTERIZACIÓN TIPOS DE USUARIOS </a:t>
            </a:r>
            <a:endParaRPr lang="es-CL"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253937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DF940DE6-F45C-42C2-8579-1842552E784A}"/>
              </a:ext>
            </a:extLst>
          </p:cNvPr>
          <p:cNvSpPr/>
          <p:nvPr/>
        </p:nvSpPr>
        <p:spPr>
          <a:xfrm>
            <a:off x="863600" y="1178703"/>
            <a:ext cx="8687003" cy="522320"/>
          </a:xfrm>
          <a:prstGeom prst="rect">
            <a:avLst/>
          </a:prstGeom>
          <a:solidFill>
            <a:srgbClr val="FD9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000" b="1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USUARIO FIEL</a:t>
            </a:r>
            <a:r>
              <a:rPr lang="es-CL" sz="20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(34,8%)</a:t>
            </a:r>
          </a:p>
        </p:txBody>
      </p:sp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9373512E-C21F-481C-B68E-21B1EC0DF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601290"/>
              </p:ext>
            </p:extLst>
          </p:nvPr>
        </p:nvGraphicFramePr>
        <p:xfrm>
          <a:off x="863600" y="1861247"/>
          <a:ext cx="2255534" cy="124369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13957">
                  <a:extLst>
                    <a:ext uri="{9D8B030D-6E8A-4147-A177-3AD203B41FA5}">
                      <a16:colId xmlns:a16="http://schemas.microsoft.com/office/drawing/2014/main" val="2151476430"/>
                    </a:ext>
                  </a:extLst>
                </a:gridCol>
                <a:gridCol w="841577">
                  <a:extLst>
                    <a:ext uri="{9D8B030D-6E8A-4147-A177-3AD203B41FA5}">
                      <a16:colId xmlns:a16="http://schemas.microsoft.com/office/drawing/2014/main" val="3921085086"/>
                    </a:ext>
                  </a:extLst>
                </a:gridCol>
              </a:tblGrid>
              <a:tr h="279932">
                <a:tc>
                  <a:txBody>
                    <a:bodyPr/>
                    <a:lstStyle/>
                    <a:p>
                      <a:r>
                        <a:rPr lang="es-CL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Tramo 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sz="105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5634517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Generación Z</a:t>
                      </a:r>
                    </a:p>
                  </a:txBody>
                  <a:tcPr marL="7620" marR="7620" marT="7620" marB="0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4,8%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293494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Millennials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32,8%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5243529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Generación X</a:t>
                      </a:r>
                    </a:p>
                  </a:txBody>
                  <a:tcPr marL="7620" marR="7620" marT="7620" marB="0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33,0%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623846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Baby Boomer</a:t>
                      </a:r>
                    </a:p>
                  </a:txBody>
                  <a:tcPr marL="7620" marR="7620" marT="7620" marB="0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5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25,1%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275920"/>
                  </a:ext>
                </a:extLst>
              </a:tr>
            </a:tbl>
          </a:graphicData>
        </a:graphic>
      </p:graphicFrame>
      <p:graphicFrame>
        <p:nvGraphicFramePr>
          <p:cNvPr id="17" name="Tabla 3">
            <a:extLst>
              <a:ext uri="{FF2B5EF4-FFF2-40B4-BE49-F238E27FC236}">
                <a16:creationId xmlns:a16="http://schemas.microsoft.com/office/drawing/2014/main" id="{2962671C-AE79-4FC5-950E-D3EBB3130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477464"/>
              </p:ext>
            </p:extLst>
          </p:nvPr>
        </p:nvGraphicFramePr>
        <p:xfrm>
          <a:off x="863600" y="3205425"/>
          <a:ext cx="2255534" cy="332143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708150">
                  <a:extLst>
                    <a:ext uri="{9D8B030D-6E8A-4147-A177-3AD203B41FA5}">
                      <a16:colId xmlns:a16="http://schemas.microsoft.com/office/drawing/2014/main" val="2151476430"/>
                    </a:ext>
                  </a:extLst>
                </a:gridCol>
                <a:gridCol w="547384">
                  <a:extLst>
                    <a:ext uri="{9D8B030D-6E8A-4147-A177-3AD203B41FA5}">
                      <a16:colId xmlns:a16="http://schemas.microsoft.com/office/drawing/2014/main" val="3921085086"/>
                    </a:ext>
                  </a:extLst>
                </a:gridCol>
              </a:tblGrid>
              <a:tr h="328167">
                <a:tc>
                  <a:txBody>
                    <a:bodyPr/>
                    <a:lstStyle/>
                    <a:p>
                      <a:pPr algn="l"/>
                      <a:r>
                        <a:rPr lang="es-C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Nivel Educacional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s-CL" sz="1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34517"/>
                  </a:ext>
                </a:extLst>
              </a:tr>
              <a:tr h="2993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Sin estudios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0,0%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293494"/>
                  </a:ext>
                </a:extLst>
              </a:tr>
              <a:tr h="2993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Educación básica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5243529"/>
                  </a:ext>
                </a:extLst>
              </a:tr>
              <a:tr h="2993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Educación básica completa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,2%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623846"/>
                  </a:ext>
                </a:extLst>
              </a:tr>
              <a:tr h="2993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Educación media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6346521"/>
                  </a:ext>
                </a:extLst>
              </a:tr>
              <a:tr h="2993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Educación media completa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3,2%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04786"/>
                  </a:ext>
                </a:extLst>
              </a:tr>
              <a:tr h="2993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Técnica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65166296"/>
                  </a:ext>
                </a:extLst>
              </a:tr>
              <a:tr h="2993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Técnica completa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7,2%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469916"/>
                  </a:ext>
                </a:extLst>
              </a:tr>
              <a:tr h="2993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Universidad incompleta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13,8%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7457074"/>
                  </a:ext>
                </a:extLst>
              </a:tr>
              <a:tr h="2993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Universidad completa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36,5%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18219"/>
                  </a:ext>
                </a:extLst>
              </a:tr>
              <a:tr h="299327">
                <a:tc>
                  <a:txBody>
                    <a:bodyPr/>
                    <a:lstStyle/>
                    <a:p>
                      <a:pPr algn="l" fontAlgn="t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Estudios de postgrado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36,3%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178249"/>
                  </a:ext>
                </a:extLst>
              </a:tr>
            </a:tbl>
          </a:graphicData>
        </a:graphic>
      </p:graphicFrame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5D6189BF-5900-4A0E-9546-A90C751EC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70568"/>
              </p:ext>
            </p:extLst>
          </p:nvPr>
        </p:nvGraphicFramePr>
        <p:xfrm>
          <a:off x="3234077" y="1837390"/>
          <a:ext cx="3480707" cy="238065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68517">
                  <a:extLst>
                    <a:ext uri="{9D8B030D-6E8A-4147-A177-3AD203B41FA5}">
                      <a16:colId xmlns:a16="http://schemas.microsoft.com/office/drawing/2014/main" val="1786609645"/>
                    </a:ext>
                  </a:extLst>
                </a:gridCol>
                <a:gridCol w="1312190">
                  <a:extLst>
                    <a:ext uri="{9D8B030D-6E8A-4147-A177-3AD203B41FA5}">
                      <a16:colId xmlns:a16="http://schemas.microsoft.com/office/drawing/2014/main" val="943547989"/>
                    </a:ext>
                  </a:extLst>
                </a:gridCol>
              </a:tblGrid>
              <a:tr h="326752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1" u="none" strike="noStrike" cap="none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sym typeface="Arial"/>
                        </a:rPr>
                        <a:t>Plataformas </a:t>
                      </a:r>
                      <a:endParaRPr lang="es-CL" sz="1200" b="1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s-CL" sz="1200" b="1" i="0" u="none" strike="noStrike" cap="none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6594780"/>
                  </a:ext>
                </a:extLst>
              </a:tr>
              <a:tr h="293414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You</a:t>
                      </a:r>
                      <a:r>
                        <a:rPr lang="es-CL" sz="1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s-CL" sz="12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Tube</a:t>
                      </a:r>
                      <a:endParaRPr lang="es-CL" sz="1200" b="1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85,2%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950211"/>
                  </a:ext>
                </a:extLst>
              </a:tr>
              <a:tr h="293414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Netflix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82,8%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91172781"/>
                  </a:ext>
                </a:extLst>
              </a:tr>
              <a:tr h="293414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Spotify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49,2%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829706"/>
                  </a:ext>
                </a:extLst>
              </a:tr>
              <a:tr h="293414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Amazon Prime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32,6%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8873527"/>
                  </a:ext>
                </a:extLst>
              </a:tr>
              <a:tr h="293414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Otra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26,2%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340514"/>
                  </a:ext>
                </a:extLst>
              </a:tr>
              <a:tr h="293414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HBO </a:t>
                      </a:r>
                      <a:r>
                        <a:rPr lang="es-CL" sz="1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Go</a:t>
                      </a:r>
                      <a:endParaRPr lang="es-CL" sz="1200" b="0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13,2%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37158941"/>
                  </a:ext>
                </a:extLst>
              </a:tr>
              <a:tr h="293414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Fox Play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2,4%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434743"/>
                  </a:ext>
                </a:extLst>
              </a:tr>
            </a:tbl>
          </a:graphicData>
        </a:graphic>
      </p:graphicFrame>
      <p:graphicFrame>
        <p:nvGraphicFramePr>
          <p:cNvPr id="27" name="Tabla 13">
            <a:extLst>
              <a:ext uri="{FF2B5EF4-FFF2-40B4-BE49-F238E27FC236}">
                <a16:creationId xmlns:a16="http://schemas.microsoft.com/office/drawing/2014/main" id="{4292605F-1A40-452C-BDCC-24CF4A5FE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364349"/>
              </p:ext>
            </p:extLst>
          </p:nvPr>
        </p:nvGraphicFramePr>
        <p:xfrm>
          <a:off x="3234077" y="4354407"/>
          <a:ext cx="3480706" cy="215681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547291">
                  <a:extLst>
                    <a:ext uri="{9D8B030D-6E8A-4147-A177-3AD203B41FA5}">
                      <a16:colId xmlns:a16="http://schemas.microsoft.com/office/drawing/2014/main" val="1170040954"/>
                    </a:ext>
                  </a:extLst>
                </a:gridCol>
                <a:gridCol w="933415">
                  <a:extLst>
                    <a:ext uri="{9D8B030D-6E8A-4147-A177-3AD203B41FA5}">
                      <a16:colId xmlns:a16="http://schemas.microsoft.com/office/drawing/2014/main" val="2568663000"/>
                    </a:ext>
                  </a:extLst>
                </a:gridCol>
              </a:tblGrid>
              <a:tr h="324291">
                <a:tc gridSpan="2">
                  <a:txBody>
                    <a:bodyPr/>
                    <a:lstStyle/>
                    <a:p>
                      <a:pPr algn="just" fontAlgn="b"/>
                      <a:r>
                        <a:rPr lang="es-CL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Medio por el que más se informa de </a:t>
                      </a:r>
                    </a:p>
                    <a:p>
                      <a:pPr algn="just" fontAlgn="b"/>
                      <a:r>
                        <a:rPr lang="es-CL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espectáculos culturales</a:t>
                      </a:r>
                      <a:endParaRPr lang="es-CL" sz="9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s-CL" sz="105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52097"/>
                  </a:ext>
                </a:extLst>
              </a:tr>
              <a:tr h="26178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Medios electrónicos / Internet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92,6%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627635"/>
                  </a:ext>
                </a:extLst>
              </a:tr>
              <a:tr h="26178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Redes Sociales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81,7%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18314216"/>
                  </a:ext>
                </a:extLst>
              </a:tr>
              <a:tr h="26178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Amigos/as o familiares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62,1%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834068"/>
                  </a:ext>
                </a:extLst>
              </a:tr>
              <a:tr h="26178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Diarios / Prensa Escrita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37,9%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65571472"/>
                  </a:ext>
                </a:extLst>
              </a:tr>
              <a:tr h="26178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Radio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34,4%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418475"/>
                  </a:ext>
                </a:extLst>
              </a:tr>
              <a:tr h="26178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Publicidad (En la vía pública)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21,9%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27499438"/>
                  </a:ext>
                </a:extLst>
              </a:tr>
              <a:tr h="261789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Televisión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20,9%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239648"/>
                  </a:ext>
                </a:extLst>
              </a:tr>
            </a:tbl>
          </a:graphicData>
        </a:graphic>
      </p:graphicFrame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DA8CAD22-A191-4731-80F7-B6BBE9A12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653227"/>
              </p:ext>
            </p:extLst>
          </p:nvPr>
        </p:nvGraphicFramePr>
        <p:xfrm>
          <a:off x="6961239" y="1861247"/>
          <a:ext cx="2629359" cy="464406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843548">
                  <a:extLst>
                    <a:ext uri="{9D8B030D-6E8A-4147-A177-3AD203B41FA5}">
                      <a16:colId xmlns:a16="http://schemas.microsoft.com/office/drawing/2014/main" val="2283088520"/>
                    </a:ext>
                  </a:extLst>
                </a:gridCol>
                <a:gridCol w="785811">
                  <a:extLst>
                    <a:ext uri="{9D8B030D-6E8A-4147-A177-3AD203B41FA5}">
                      <a16:colId xmlns:a16="http://schemas.microsoft.com/office/drawing/2014/main" val="1849542994"/>
                    </a:ext>
                  </a:extLst>
                </a:gridCol>
              </a:tblGrid>
              <a:tr h="6006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200" dirty="0"/>
                        <a:t>Plataformas Espectáculos</a:t>
                      </a:r>
                      <a:endParaRPr lang="es-CL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CL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639952"/>
                  </a:ext>
                </a:extLst>
              </a:tr>
              <a:tr h="320148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Teatroamil.tv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59,5%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822978"/>
                  </a:ext>
                </a:extLst>
              </a:tr>
              <a:tr h="264701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Escenix</a:t>
                      </a:r>
                      <a:endParaRPr lang="es-CL" sz="1200" b="0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34,4%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17362081"/>
                  </a:ext>
                </a:extLst>
              </a:tr>
              <a:tr h="27498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Otra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29,4%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283274"/>
                  </a:ext>
                </a:extLst>
              </a:tr>
              <a:tr h="302481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Municipal </a:t>
                      </a:r>
                      <a:r>
                        <a:rPr lang="es-CL" sz="1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Delivery</a:t>
                      </a:r>
                      <a:endParaRPr lang="es-CL" sz="1200" b="0" i="0" u="none" strike="noStrike" cap="non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  <a:sym typeface="Arial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24,3%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82250396"/>
                  </a:ext>
                </a:extLst>
              </a:tr>
              <a:tr h="28873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National</a:t>
                      </a: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es-CL" sz="12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Theatre</a:t>
                      </a: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 de Londres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23,2%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066402"/>
                  </a:ext>
                </a:extLst>
              </a:tr>
              <a:tr h="221146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MET Opera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19,6%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6338085"/>
                  </a:ext>
                </a:extLst>
              </a:tr>
              <a:tr h="316230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Teatro Digital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19,6%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004562"/>
                  </a:ext>
                </a:extLst>
              </a:tr>
              <a:tr h="329978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Opera national de Paris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12,9%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52702943"/>
                  </a:ext>
                </a:extLst>
              </a:tr>
              <a:tr h="274982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Teatrix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12,5%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099568"/>
                  </a:ext>
                </a:extLst>
              </a:tr>
              <a:tr h="261233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Cirque Connect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8,7%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31779752"/>
                  </a:ext>
                </a:extLst>
              </a:tr>
              <a:tr h="329978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Broadway HD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7,4%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040500"/>
                  </a:ext>
                </a:extLst>
              </a:tr>
              <a:tr h="396477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Nightly Met Opera Streams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4,8%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8306054"/>
                  </a:ext>
                </a:extLst>
              </a:tr>
              <a:tr h="377667">
                <a:tc>
                  <a:txBody>
                    <a:bodyPr/>
                    <a:lstStyle/>
                    <a:p>
                      <a:pPr marR="0" algn="l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RaiPlay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Arial"/>
                        </a:rPr>
                        <a:t>1,6%</a:t>
                      </a:r>
                    </a:p>
                  </a:txBody>
                  <a:tcPr marL="7620" marR="7620" marT="7620" marB="0" anchor="ctr">
                    <a:solidFill>
                      <a:srgbClr val="FD9C9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964652"/>
                  </a:ext>
                </a:extLst>
              </a:tr>
            </a:tbl>
          </a:graphicData>
        </a:graphic>
      </p:graphicFrame>
      <p:sp>
        <p:nvSpPr>
          <p:cNvPr id="4" name="Google Shape;98;p14">
            <a:extLst>
              <a:ext uri="{FF2B5EF4-FFF2-40B4-BE49-F238E27FC236}">
                <a16:creationId xmlns:a16="http://schemas.microsoft.com/office/drawing/2014/main" id="{8220962F-19B8-4CB7-9442-A7C837D7376C}"/>
              </a:ext>
            </a:extLst>
          </p:cNvPr>
          <p:cNvSpPr txBox="1"/>
          <p:nvPr/>
        </p:nvSpPr>
        <p:spPr>
          <a:xfrm>
            <a:off x="780690" y="168749"/>
            <a:ext cx="77222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CARACTERIZACIÓN TIPOS DE USUARIOS </a:t>
            </a:r>
            <a:endParaRPr lang="es-CL"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222699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8731" y="-5953"/>
            <a:ext cx="10799763" cy="683895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Imagen 4" descr="descar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9" y="2475011"/>
            <a:ext cx="1841304" cy="1841304"/>
          </a:xfrm>
          <a:prstGeom prst="rect">
            <a:avLst/>
          </a:prstGeom>
        </p:spPr>
      </p:pic>
      <p:pic>
        <p:nvPicPr>
          <p:cNvPr id="23" name="Imagen 22" descr="Imagen que contiene persona, hombre, raqueta, golpear&#10;&#10;Descripción generada automáticamente">
            <a:extLst>
              <a:ext uri="{FF2B5EF4-FFF2-40B4-BE49-F238E27FC236}">
                <a16:creationId xmlns:a16="http://schemas.microsoft.com/office/drawing/2014/main" id="{23A4DF80-FE8B-4A13-B9D7-2A40E016F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31" y="-5953"/>
            <a:ext cx="8490917" cy="683895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525EE73-547F-4044-A58E-127D5F0CF622}"/>
              </a:ext>
            </a:extLst>
          </p:cNvPr>
          <p:cNvSpPr/>
          <p:nvPr/>
        </p:nvSpPr>
        <p:spPr>
          <a:xfrm>
            <a:off x="-4366" y="41672"/>
            <a:ext cx="8482186" cy="6803232"/>
          </a:xfrm>
          <a:prstGeom prst="rect">
            <a:avLst/>
          </a:prstGeom>
          <a:solidFill>
            <a:srgbClr val="FC303A">
              <a:alpha val="36863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Rectángulo 6"/>
          <p:cNvSpPr/>
          <p:nvPr/>
        </p:nvSpPr>
        <p:spPr>
          <a:xfrm>
            <a:off x="-26193" y="2467667"/>
            <a:ext cx="8508379" cy="1820171"/>
          </a:xfrm>
          <a:prstGeom prst="rect">
            <a:avLst/>
          </a:prstGeom>
          <a:solidFill>
            <a:srgbClr val="F7EB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Google Shape;98;p14"/>
          <p:cNvSpPr txBox="1"/>
          <p:nvPr/>
        </p:nvSpPr>
        <p:spPr>
          <a:xfrm>
            <a:off x="-8731" y="3057108"/>
            <a:ext cx="8524938" cy="674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s-CL" sz="2400" b="1" dirty="0">
                <a:solidFill>
                  <a:srgbClr val="9A0025"/>
                </a:solidFill>
                <a:latin typeface="Verdana"/>
                <a:ea typeface="Verdana"/>
                <a:cs typeface="Verdana"/>
                <a:sym typeface="Verdana"/>
              </a:rPr>
              <a:t>HALLAZGOS PRELIMINARES</a:t>
            </a:r>
            <a:endParaRPr lang="es-CL" sz="2400" b="1" i="0" u="none" strike="noStrike" cap="none" dirty="0">
              <a:solidFill>
                <a:srgbClr val="9A002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20922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-1"/>
            <a:ext cx="10799763" cy="6838951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Imagen 7" descr="pille-riin-priske-O5Fo4vUuIBM-unsplash.jpg"/>
          <p:cNvPicPr>
            <a:picLocks noChangeAspect="1"/>
          </p:cNvPicPr>
          <p:nvPr/>
        </p:nvPicPr>
        <p:blipFill rotWithShape="1">
          <a:blip r:embed="rId2" cstate="print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482185" cy="6838950"/>
          </a:xfrm>
          <a:prstGeom prst="rect">
            <a:avLst/>
          </a:prstGeom>
        </p:spPr>
      </p:pic>
      <p:pic>
        <p:nvPicPr>
          <p:cNvPr id="5" name="Imagen 4" descr="descarg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9" y="2475011"/>
            <a:ext cx="1841304" cy="18413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2467667"/>
            <a:ext cx="8482186" cy="1820171"/>
          </a:xfrm>
          <a:prstGeom prst="rect">
            <a:avLst/>
          </a:prstGeom>
          <a:solidFill>
            <a:srgbClr val="F7EB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Google Shape;98;p14"/>
          <p:cNvSpPr txBox="1"/>
          <p:nvPr/>
        </p:nvSpPr>
        <p:spPr>
          <a:xfrm>
            <a:off x="-8731" y="3057109"/>
            <a:ext cx="8524938" cy="70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s-CL" sz="2400" b="1" dirty="0">
                <a:solidFill>
                  <a:srgbClr val="9A0025"/>
                </a:solidFill>
                <a:latin typeface="Verdana"/>
                <a:ea typeface="Verdana"/>
                <a:cs typeface="Verdana"/>
                <a:sym typeface="Verdana"/>
              </a:rPr>
              <a:t>SITUACIÓN ACTUAL</a:t>
            </a:r>
            <a:endParaRPr lang="es-CL" sz="2400" b="1" i="0" u="none" strike="noStrike" cap="none" dirty="0">
              <a:solidFill>
                <a:srgbClr val="9A002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603962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4">
            <a:extLst>
              <a:ext uri="{FF2B5EF4-FFF2-40B4-BE49-F238E27FC236}">
                <a16:creationId xmlns:a16="http://schemas.microsoft.com/office/drawing/2014/main" id="{71B8B920-6C58-43E7-9060-5E0F114A8345}"/>
              </a:ext>
            </a:extLst>
          </p:cNvPr>
          <p:cNvSpPr txBox="1"/>
          <p:nvPr/>
        </p:nvSpPr>
        <p:spPr>
          <a:xfrm>
            <a:off x="780690" y="140558"/>
            <a:ext cx="7722287" cy="55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1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REACCIONES Y SENSACIONES FRENTE A LA PANDEMIA </a:t>
            </a:r>
            <a:endParaRPr sz="18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4FC4D56-4A45-4815-8AC7-9ED42C1F0108}"/>
              </a:ext>
            </a:extLst>
          </p:cNvPr>
          <p:cNvSpPr txBox="1"/>
          <p:nvPr/>
        </p:nvSpPr>
        <p:spPr>
          <a:xfrm>
            <a:off x="863600" y="1117580"/>
            <a:ext cx="7740651" cy="5260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7988" indent="-407988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Emociones diversas: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Existe un sentimiento de esperanza más latente que de alegría o seguridad. </a:t>
            </a:r>
          </a:p>
          <a:p>
            <a:pPr marL="363538" indent="-363538" algn="just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Expectativas de cambio: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Los encuestados en su mayoría ven poco probable la posibilidad de tener una vida como solía ser previo a la pandemia del Covid-19.</a:t>
            </a:r>
          </a:p>
          <a:p>
            <a:pPr marL="363538" indent="-34925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Reactivación laboral antes que cultura</a:t>
            </a:r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: Los encuestados manifestaron que una de las primeras actividades que volverá a realizar es ir a su lugar de trabajo, aproximadamente en octubre de 2020. </a:t>
            </a:r>
          </a:p>
          <a:p>
            <a:pPr marL="363538" algn="just">
              <a:lnSpc>
                <a:spcPct val="150000"/>
              </a:lnSpc>
              <a:spcAft>
                <a:spcPts val="1200"/>
              </a:spcAft>
            </a:pP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Esperan poder asistir a espectáculos en espacios abiertos en cinco meses más, es decir en enero de 2021; y a espectáculos cerrados en seis meses más, en febrero de 2021 aproximadamente. 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4"/>
            </a:pP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Medidas de seguridad sanitaria: 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Para volver a asistir a espectáculos en espacios cerrados, lo más relevante serán las medidas sanitarias que las salas implementen. </a:t>
            </a:r>
          </a:p>
          <a:p>
            <a:pPr marL="363538" algn="just">
              <a:lnSpc>
                <a:spcPct val="150000"/>
              </a:lnSpc>
              <a:spcBef>
                <a:spcPts val="600"/>
              </a:spcBef>
            </a:pP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En este sentido, los encuestados preferirían asistir a espectáculos artísticos si es que se hacen en espacios abiertos, o bien: si el teatro cuenta con ventilación y se limita la entrada hasta la mitad del público. </a:t>
            </a:r>
          </a:p>
        </p:txBody>
      </p:sp>
    </p:spTree>
    <p:extLst>
      <p:ext uri="{BB962C8B-B14F-4D97-AF65-F5344CB8AC3E}">
        <p14:creationId xmlns:p14="http://schemas.microsoft.com/office/powerpoint/2010/main" val="25844536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4">
            <a:extLst>
              <a:ext uri="{FF2B5EF4-FFF2-40B4-BE49-F238E27FC236}">
                <a16:creationId xmlns:a16="http://schemas.microsoft.com/office/drawing/2014/main" id="{71B8B920-6C58-43E7-9060-5E0F114A8345}"/>
              </a:ext>
            </a:extLst>
          </p:cNvPr>
          <p:cNvSpPr txBox="1"/>
          <p:nvPr/>
        </p:nvSpPr>
        <p:spPr>
          <a:xfrm>
            <a:off x="780690" y="168749"/>
            <a:ext cx="7722287" cy="55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1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TIPOS DE USUARIOS Y CONSUMO CULTURAL ONLINE</a:t>
            </a:r>
            <a:endParaRPr sz="18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4FC4D56-4A45-4815-8AC7-9ED42C1F0108}"/>
              </a:ext>
            </a:extLst>
          </p:cNvPr>
          <p:cNvSpPr txBox="1"/>
          <p:nvPr/>
        </p:nvSpPr>
        <p:spPr>
          <a:xfrm>
            <a:off x="882541" y="1057301"/>
            <a:ext cx="7721709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20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Tiempo de entretención/esparcimiento: 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En los tres tipos de usuario, la actividad de entretención más realizada es </a:t>
            </a:r>
            <a:r>
              <a:rPr lang="es-ES" sz="1300" u="sng" dirty="0">
                <a:latin typeface="Verdana" panose="020B0604030504040204" pitchFamily="34" charset="0"/>
                <a:ea typeface="Verdana" panose="020B0604030504040204" pitchFamily="34" charset="0"/>
              </a:rPr>
              <a:t>ver series o películas 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y la plataforma que más se utiliza es </a:t>
            </a:r>
            <a:r>
              <a:rPr lang="es-ES" sz="1300" dirty="0" err="1">
                <a:latin typeface="Verdana" panose="020B0604030504040204" pitchFamily="34" charset="0"/>
                <a:ea typeface="Verdana" panose="020B0604030504040204" pitchFamily="34" charset="0"/>
              </a:rPr>
              <a:t>Netflix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, seguida de HBO Go. Los usuarios visualizan entre 7 y 8 horas a la semana para ver serios o películas. </a:t>
            </a:r>
          </a:p>
          <a:p>
            <a:pPr marL="320675" indent="-320675" algn="just">
              <a:lnSpc>
                <a:spcPct val="200000"/>
              </a:lnSpc>
              <a:buFont typeface="+mj-lt"/>
              <a:buAutoNum type="arabicPeriod" startAt="5"/>
            </a:pP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Visualización de espectáculos en línea: 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Respecto al consumo de espectáculos culturales en línea, los tres tipos de </a:t>
            </a:r>
            <a:r>
              <a:rPr lang="es-ES" sz="1300" b="1" dirty="0">
                <a:latin typeface="Verdana" panose="020B0604030504040204" pitchFamily="34" charset="0"/>
                <a:ea typeface="Verdana" panose="020B0604030504040204" pitchFamily="34" charset="0"/>
              </a:rPr>
              <a:t>usuarios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 utilizan entre 3 a 4 horas a la semana para esta actividad. Los </a:t>
            </a:r>
            <a:r>
              <a:rPr lang="es-ES" sz="1300" u="sng" dirty="0">
                <a:latin typeface="Verdana" panose="020B0604030504040204" pitchFamily="34" charset="0"/>
                <a:ea typeface="Verdana" panose="020B0604030504040204" pitchFamily="34" charset="0"/>
              </a:rPr>
              <a:t>usuarios fieles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 son quienes dedican más tiempo a esta actividad, 4 horas semanales aproximadamente.</a:t>
            </a:r>
          </a:p>
          <a:p>
            <a:pPr marL="320675" indent="-320675" algn="just" fontAlgn="t">
              <a:lnSpc>
                <a:spcPct val="200000"/>
              </a:lnSpc>
              <a:buFont typeface="+mj-lt"/>
              <a:buAutoNum type="arabicPeriod" startAt="5"/>
            </a:pPr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 Teatro a Mil. Tv</a:t>
            </a: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La plataforma es mayormente utilizada por </a:t>
            </a:r>
            <a:r>
              <a:rPr lang="es-ES" sz="1300" u="sng" dirty="0">
                <a:latin typeface="Verdana" panose="020B0604030504040204" pitchFamily="34" charset="0"/>
                <a:ea typeface="Verdana" panose="020B0604030504040204" pitchFamily="34" charset="0"/>
              </a:rPr>
              <a:t>usuarios nuevos</a:t>
            </a: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, 50,7% de ellos utilizan esta plataforma para ver espectáculos culturales en línea. </a:t>
            </a:r>
          </a:p>
          <a:p>
            <a:pPr marL="276225" indent="44450" algn="just" fontAlgn="t">
              <a:lnSpc>
                <a:spcPct val="200000"/>
              </a:lnSpc>
            </a:pPr>
            <a:r>
              <a:rPr lang="es-ES" sz="1300" dirty="0">
                <a:latin typeface="Verdana" panose="020B0604030504040204" pitchFamily="34" charset="0"/>
                <a:ea typeface="Verdana" panose="020B0604030504040204" pitchFamily="34" charset="0"/>
              </a:rPr>
              <a:t>En cambio, los usuarios fieles prefieren plataformas como </a:t>
            </a:r>
            <a:r>
              <a:rPr lang="es-CL" sz="1300" dirty="0">
                <a:latin typeface="Verdana" panose="020B0604030504040204" pitchFamily="34" charset="0"/>
                <a:ea typeface="Verdana" panose="020B0604030504040204" pitchFamily="34" charset="0"/>
              </a:rPr>
              <a:t>Opera national de Paris o Nightly Met Opera Streams. Ls usuarios ocasionales utilizan mayormente plataformas como Escenix o Broadway HD. </a:t>
            </a:r>
            <a:endParaRPr lang="es-ES" sz="13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4898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hris-montgomery-smgTvepind4-unsplash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8" t="13436" r="-1" b="20936"/>
          <a:stretch/>
        </p:blipFill>
        <p:spPr>
          <a:xfrm>
            <a:off x="0" y="0"/>
            <a:ext cx="5402490" cy="4307013"/>
          </a:xfrm>
          <a:prstGeom prst="rect">
            <a:avLst/>
          </a:prstGeom>
        </p:spPr>
      </p:pic>
      <p:pic>
        <p:nvPicPr>
          <p:cNvPr id="4" name="Imagen 3" descr="markus-spiske-tWT0MyIEnKs-unsplash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30" r="52464"/>
          <a:stretch/>
        </p:blipFill>
        <p:spPr>
          <a:xfrm>
            <a:off x="5391150" y="0"/>
            <a:ext cx="5408613" cy="429755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1" y="-4251"/>
            <a:ext cx="10799763" cy="5136654"/>
          </a:xfrm>
          <a:prstGeom prst="rect">
            <a:avLst/>
          </a:prstGeom>
          <a:solidFill>
            <a:srgbClr val="FD3E47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Google Shape;95;p14" descr="logo-ekhos-trans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7935" y="5779477"/>
            <a:ext cx="1400695" cy="4940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9207935" y="5315501"/>
            <a:ext cx="13451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100" i="1" dirty="0">
                <a:solidFill>
                  <a:srgbClr val="696868"/>
                </a:solidFill>
                <a:latin typeface="Calibri"/>
                <a:ea typeface="Calibri"/>
                <a:cs typeface="Calibri"/>
                <a:sym typeface="Calibri"/>
              </a:rPr>
              <a:t>Septiembre 2020</a:t>
            </a:r>
            <a:endParaRPr lang="es-CL" sz="1100" i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11158384" y="-328837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10" name="Rectángulo 9"/>
          <p:cNvSpPr/>
          <p:nvPr/>
        </p:nvSpPr>
        <p:spPr>
          <a:xfrm>
            <a:off x="8958459" y="4274874"/>
            <a:ext cx="1841304" cy="854076"/>
          </a:xfrm>
          <a:prstGeom prst="rect">
            <a:avLst/>
          </a:prstGeom>
          <a:solidFill>
            <a:srgbClr val="FD3E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Google Shape;98;p14"/>
          <p:cNvSpPr txBox="1"/>
          <p:nvPr/>
        </p:nvSpPr>
        <p:spPr>
          <a:xfrm>
            <a:off x="723486" y="2877254"/>
            <a:ext cx="8747255" cy="216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ESTUDIO DE PÚBLICOS Y AUDIENCIAS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POST COVID-19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Imagen 10" descr="descarg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8459" y="2475011"/>
            <a:ext cx="1841304" cy="184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93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14"/>
          <p:cNvSpPr txBox="1"/>
          <p:nvPr/>
        </p:nvSpPr>
        <p:spPr>
          <a:xfrm>
            <a:off x="860425" y="145048"/>
            <a:ext cx="5445447" cy="55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s-CL" sz="24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ESTADO ACTUAL</a:t>
            </a:r>
            <a:endParaRPr sz="24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DC75D7F9-5DC7-4836-9E4C-922C9CC3B9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8399703"/>
              </p:ext>
            </p:extLst>
          </p:nvPr>
        </p:nvGraphicFramePr>
        <p:xfrm>
          <a:off x="1120877" y="1762814"/>
          <a:ext cx="7034158" cy="4343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2A71C605-A91F-4F57-8531-84B90687277A}"/>
              </a:ext>
            </a:extLst>
          </p:cNvPr>
          <p:cNvSpPr txBox="1"/>
          <p:nvPr/>
        </p:nvSpPr>
        <p:spPr>
          <a:xfrm>
            <a:off x="863600" y="928344"/>
            <a:ext cx="8107711" cy="283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s-ES" sz="1200" i="1" dirty="0">
                <a:solidFill>
                  <a:srgbClr val="40404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¿En este momento usted se encuentra en cuarentena obligatoria o voluntaria?</a:t>
            </a:r>
            <a:endParaRPr lang="es-CL" sz="1600" i="1" dirty="0">
              <a:solidFill>
                <a:srgbClr val="40404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8579568-7E31-4AFF-83A1-CD84B253CD51}"/>
              </a:ext>
            </a:extLst>
          </p:cNvPr>
          <p:cNvSpPr txBox="1"/>
          <p:nvPr/>
        </p:nvSpPr>
        <p:spPr>
          <a:xfrm>
            <a:off x="9061376" y="5986020"/>
            <a:ext cx="8484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900" dirty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n=2.262</a:t>
            </a:r>
          </a:p>
        </p:txBody>
      </p:sp>
    </p:spTree>
    <p:extLst>
      <p:ext uri="{BB962C8B-B14F-4D97-AF65-F5344CB8AC3E}">
        <p14:creationId xmlns:p14="http://schemas.microsoft.com/office/powerpoint/2010/main" val="19749896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18437</TotalTime>
  <Words>4348</Words>
  <Application>Microsoft Office PowerPoint</Application>
  <PresentationFormat>Personalizado</PresentationFormat>
  <Paragraphs>776</Paragraphs>
  <Slides>82</Slides>
  <Notes>39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82</vt:i4>
      </vt:variant>
    </vt:vector>
  </HeadingPairs>
  <TitlesOfParts>
    <vt:vector size="8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sala de reunion</dc:creator>
  <cp:lastModifiedBy>maestro</cp:lastModifiedBy>
  <cp:revision>441</cp:revision>
  <dcterms:modified xsi:type="dcterms:W3CDTF">2023-03-08T20:45:43Z</dcterms:modified>
</cp:coreProperties>
</file>